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</p:sldMasterIdLst>
  <p:notesMasterIdLst>
    <p:notesMasterId r:id="rId103"/>
  </p:notesMasterIdLst>
  <p:handoutMasterIdLst>
    <p:handoutMasterId r:id="rId104"/>
  </p:handoutMasterIdLst>
  <p:sldIdLst>
    <p:sldId id="267" r:id="rId2"/>
    <p:sldId id="256" r:id="rId3"/>
    <p:sldId id="328" r:id="rId4"/>
    <p:sldId id="258" r:id="rId5"/>
    <p:sldId id="329" r:id="rId6"/>
    <p:sldId id="259" r:id="rId7"/>
    <p:sldId id="330" r:id="rId8"/>
    <p:sldId id="260" r:id="rId9"/>
    <p:sldId id="331" r:id="rId10"/>
    <p:sldId id="261" r:id="rId11"/>
    <p:sldId id="332" r:id="rId12"/>
    <p:sldId id="262" r:id="rId13"/>
    <p:sldId id="333" r:id="rId14"/>
    <p:sldId id="263" r:id="rId15"/>
    <p:sldId id="334" r:id="rId16"/>
    <p:sldId id="264" r:id="rId17"/>
    <p:sldId id="335" r:id="rId18"/>
    <p:sldId id="265" r:id="rId19"/>
    <p:sldId id="336" r:id="rId20"/>
    <p:sldId id="266" r:id="rId21"/>
    <p:sldId id="337" r:id="rId22"/>
    <p:sldId id="308" r:id="rId23"/>
    <p:sldId id="338" r:id="rId24"/>
    <p:sldId id="309" r:id="rId25"/>
    <p:sldId id="339" r:id="rId26"/>
    <p:sldId id="310" r:id="rId27"/>
    <p:sldId id="340" r:id="rId28"/>
    <p:sldId id="311" r:id="rId29"/>
    <p:sldId id="341" r:id="rId30"/>
    <p:sldId id="312" r:id="rId31"/>
    <p:sldId id="342" r:id="rId32"/>
    <p:sldId id="313" r:id="rId33"/>
    <p:sldId id="343" r:id="rId34"/>
    <p:sldId id="314" r:id="rId35"/>
    <p:sldId id="344" r:id="rId36"/>
    <p:sldId id="315" r:id="rId37"/>
    <p:sldId id="345" r:id="rId38"/>
    <p:sldId id="316" r:id="rId39"/>
    <p:sldId id="346" r:id="rId40"/>
    <p:sldId id="317" r:id="rId41"/>
    <p:sldId id="347" r:id="rId42"/>
    <p:sldId id="268" r:id="rId43"/>
    <p:sldId id="348" r:id="rId44"/>
    <p:sldId id="269" r:id="rId45"/>
    <p:sldId id="349" r:id="rId46"/>
    <p:sldId id="270" r:id="rId47"/>
    <p:sldId id="350" r:id="rId48"/>
    <p:sldId id="271" r:id="rId49"/>
    <p:sldId id="351" r:id="rId50"/>
    <p:sldId id="272" r:id="rId51"/>
    <p:sldId id="352" r:id="rId52"/>
    <p:sldId id="273" r:id="rId53"/>
    <p:sldId id="353" r:id="rId54"/>
    <p:sldId id="274" r:id="rId55"/>
    <p:sldId id="354" r:id="rId56"/>
    <p:sldId id="275" r:id="rId57"/>
    <p:sldId id="355" r:id="rId58"/>
    <p:sldId id="276" r:id="rId59"/>
    <p:sldId id="356" r:id="rId60"/>
    <p:sldId id="277" r:id="rId61"/>
    <p:sldId id="357" r:id="rId62"/>
    <p:sldId id="288" r:id="rId63"/>
    <p:sldId id="358" r:id="rId64"/>
    <p:sldId id="289" r:id="rId65"/>
    <p:sldId id="359" r:id="rId66"/>
    <p:sldId id="290" r:id="rId67"/>
    <p:sldId id="360" r:id="rId68"/>
    <p:sldId id="291" r:id="rId69"/>
    <p:sldId id="361" r:id="rId70"/>
    <p:sldId id="292" r:id="rId71"/>
    <p:sldId id="362" r:id="rId72"/>
    <p:sldId id="293" r:id="rId73"/>
    <p:sldId id="363" r:id="rId74"/>
    <p:sldId id="294" r:id="rId75"/>
    <p:sldId id="364" r:id="rId76"/>
    <p:sldId id="295" r:id="rId77"/>
    <p:sldId id="365" r:id="rId78"/>
    <p:sldId id="296" r:id="rId79"/>
    <p:sldId id="366" r:id="rId80"/>
    <p:sldId id="297" r:id="rId81"/>
    <p:sldId id="367" r:id="rId82"/>
    <p:sldId id="278" r:id="rId83"/>
    <p:sldId id="368" r:id="rId84"/>
    <p:sldId id="279" r:id="rId85"/>
    <p:sldId id="369" r:id="rId86"/>
    <p:sldId id="280" r:id="rId87"/>
    <p:sldId id="370" r:id="rId88"/>
    <p:sldId id="281" r:id="rId89"/>
    <p:sldId id="371" r:id="rId90"/>
    <p:sldId id="282" r:id="rId91"/>
    <p:sldId id="372" r:id="rId92"/>
    <p:sldId id="283" r:id="rId93"/>
    <p:sldId id="373" r:id="rId94"/>
    <p:sldId id="284" r:id="rId95"/>
    <p:sldId id="374" r:id="rId96"/>
    <p:sldId id="285" r:id="rId97"/>
    <p:sldId id="375" r:id="rId98"/>
    <p:sldId id="286" r:id="rId99"/>
    <p:sldId id="376" r:id="rId100"/>
    <p:sldId id="287" r:id="rId101"/>
    <p:sldId id="377" r:id="rId10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904" autoAdjust="0"/>
    <p:restoredTop sz="90929"/>
  </p:normalViewPr>
  <p:slideViewPr>
    <p:cSldViewPr>
      <p:cViewPr varScale="1">
        <p:scale>
          <a:sx n="83" d="100"/>
          <a:sy n="83" d="100"/>
        </p:scale>
        <p:origin x="-96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notesMaster" Target="notesMasters/notesMaster1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fld id="{A5D855C1-934F-43FF-8C44-9A49BD453A8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fld id="{FC510DD9-F683-4EAF-B886-527266BC8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0CECFC-C42B-4690-AFE3-A0FC12273BF9}" type="slidenum">
              <a:rPr lang="en-US">
                <a:latin typeface="Times New Roman" pitchFamily="18" charset="0"/>
              </a:rPr>
              <a:pPr/>
              <a:t>1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64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A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930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124931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4932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493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124935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1457426C-61FE-4336-85FD-4D28CE79CB96}" type="datetimeFigureOut">
              <a:rPr lang="en-US"/>
              <a:pPr/>
              <a:t>4/28/2013</a:t>
            </a:fld>
            <a:endParaRPr lang="en-AU"/>
          </a:p>
        </p:txBody>
      </p:sp>
      <p:sp>
        <p:nvSpPr>
          <p:cNvPr id="12493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12493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6BB5F2F-2947-4353-81EA-216F8FC29C3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C021AD-CFDD-410C-BEFF-90F80E8422C8}" type="datetimeFigureOut">
              <a:rPr lang="en-US"/>
              <a:pPr/>
              <a:t>4/28/2013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E2426-D9B4-4624-88C0-8C7C8D2EDFB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B206D-B0A7-4FB2-9B9D-FA2B1493C9B8}" type="datetimeFigureOut">
              <a:rPr lang="en-US"/>
              <a:pPr/>
              <a:t>4/28/2013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0F220-BCCF-45B7-9D3C-E108CC9B206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CE5E08-873D-40AB-BD5B-E0A6EDA4A91A}" type="datetimeFigureOut">
              <a:rPr lang="en-US"/>
              <a:pPr/>
              <a:t>4/28/2013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7C2997-F09B-4B6C-9615-F00C361A8A2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7BC11C-AD9E-4BCB-81BE-E1FB6CEBCF41}" type="datetimeFigureOut">
              <a:rPr lang="en-US"/>
              <a:pPr/>
              <a:t>4/28/2013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CC8B6-4957-4941-904E-DD9A439BA9A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6C9E23-A0D0-463B-8FCF-D6A6B758DCAA}" type="datetimeFigureOut">
              <a:rPr lang="en-US"/>
              <a:pPr/>
              <a:t>4/28/2013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5D625-AD02-42C5-BCE3-142131820F5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3FAEDD-A9DC-4889-9010-ADEFEC6D569E}" type="datetimeFigureOut">
              <a:rPr lang="en-US"/>
              <a:pPr/>
              <a:t>4/28/2013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62DE7-24B2-4C95-BCC6-B08ADDE3470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2D485D-08CC-4F29-9088-58A613027BF6}" type="datetimeFigureOut">
              <a:rPr lang="en-US"/>
              <a:pPr/>
              <a:t>4/28/2013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9A571-D7B6-4699-A98F-F8DF8324DD4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774B9C-2025-4729-BDE0-540BCD0DE81E}" type="datetimeFigureOut">
              <a:rPr lang="en-US"/>
              <a:pPr/>
              <a:t>4/28/2013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C486B-225F-4802-AFA7-A208F189DEE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C3FA8B-9355-4616-861F-4DD36F82B9F9}" type="datetimeFigureOut">
              <a:rPr lang="en-US"/>
              <a:pPr/>
              <a:t>4/28/2013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F03C7-C66E-41FB-9838-4AB2E16FE70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1D723E-DBCC-466D-B214-DBC6260D5E2E}" type="datetimeFigureOut">
              <a:rPr lang="en-US"/>
              <a:pPr/>
              <a:t>4/28/2013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CB9677-EB6A-4E02-97AE-4E772FF2C19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90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123907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908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90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2391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C022DC7-04A2-414B-AF9F-A9B8590EF05D}" type="datetimeFigureOut">
              <a:rPr lang="en-US"/>
              <a:pPr/>
              <a:t>4/28/2013</a:t>
            </a:fld>
            <a:endParaRPr lang="en-AU"/>
          </a:p>
        </p:txBody>
      </p:sp>
      <p:sp>
        <p:nvSpPr>
          <p:cNvPr id="12391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239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63E1673-5010-406A-B4C5-8F15957B5821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12391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slide" Target="slide20.xml"/><Relationship Id="rId18" Type="http://schemas.openxmlformats.org/officeDocument/2006/relationships/slide" Target="slide50.xml"/><Relationship Id="rId26" Type="http://schemas.openxmlformats.org/officeDocument/2006/relationships/slide" Target="slide86.xml"/><Relationship Id="rId39" Type="http://schemas.openxmlformats.org/officeDocument/2006/relationships/slide" Target="slide72.xml"/><Relationship Id="rId3" Type="http://schemas.openxmlformats.org/officeDocument/2006/relationships/notesSlide" Target="../notesSlides/notesSlide1.xml"/><Relationship Id="rId21" Type="http://schemas.openxmlformats.org/officeDocument/2006/relationships/slide" Target="slide56.xml"/><Relationship Id="rId34" Type="http://schemas.openxmlformats.org/officeDocument/2006/relationships/slide" Target="slide62.xml"/><Relationship Id="rId42" Type="http://schemas.openxmlformats.org/officeDocument/2006/relationships/slide" Target="slide78.xml"/><Relationship Id="rId47" Type="http://schemas.openxmlformats.org/officeDocument/2006/relationships/slide" Target="slide28.xml"/><Relationship Id="rId50" Type="http://schemas.openxmlformats.org/officeDocument/2006/relationships/slide" Target="slide34.xml"/><Relationship Id="rId7" Type="http://schemas.openxmlformats.org/officeDocument/2006/relationships/slide" Target="slide8.xml"/><Relationship Id="rId12" Type="http://schemas.openxmlformats.org/officeDocument/2006/relationships/slide" Target="slide18.xml"/><Relationship Id="rId17" Type="http://schemas.openxmlformats.org/officeDocument/2006/relationships/slide" Target="slide48.xml"/><Relationship Id="rId25" Type="http://schemas.openxmlformats.org/officeDocument/2006/relationships/slide" Target="slide84.xml"/><Relationship Id="rId33" Type="http://schemas.openxmlformats.org/officeDocument/2006/relationships/slide" Target="slide100.xml"/><Relationship Id="rId38" Type="http://schemas.openxmlformats.org/officeDocument/2006/relationships/slide" Target="slide70.xml"/><Relationship Id="rId46" Type="http://schemas.openxmlformats.org/officeDocument/2006/relationships/slide" Target="slide26.xml"/><Relationship Id="rId2" Type="http://schemas.openxmlformats.org/officeDocument/2006/relationships/slideLayout" Target="../slideLayouts/slideLayout7.xml"/><Relationship Id="rId16" Type="http://schemas.openxmlformats.org/officeDocument/2006/relationships/slide" Target="slide46.xml"/><Relationship Id="rId20" Type="http://schemas.openxmlformats.org/officeDocument/2006/relationships/slide" Target="slide54.xml"/><Relationship Id="rId29" Type="http://schemas.openxmlformats.org/officeDocument/2006/relationships/slide" Target="slide92.xml"/><Relationship Id="rId41" Type="http://schemas.openxmlformats.org/officeDocument/2006/relationships/slide" Target="slide76.xml"/><Relationship Id="rId54" Type="http://schemas.openxmlformats.org/officeDocument/2006/relationships/image" Target="../media/image1.png"/><Relationship Id="rId1" Type="http://schemas.openxmlformats.org/officeDocument/2006/relationships/audio" Target="file:///C:\My%20Documents\Dean%20work\Jeopardy.wav" TargetMode="External"/><Relationship Id="rId6" Type="http://schemas.openxmlformats.org/officeDocument/2006/relationships/slide" Target="slide6.xml"/><Relationship Id="rId11" Type="http://schemas.openxmlformats.org/officeDocument/2006/relationships/slide" Target="slide16.xml"/><Relationship Id="rId24" Type="http://schemas.openxmlformats.org/officeDocument/2006/relationships/slide" Target="slide82.xml"/><Relationship Id="rId32" Type="http://schemas.openxmlformats.org/officeDocument/2006/relationships/slide" Target="slide98.xml"/><Relationship Id="rId37" Type="http://schemas.openxmlformats.org/officeDocument/2006/relationships/slide" Target="slide68.xml"/><Relationship Id="rId40" Type="http://schemas.openxmlformats.org/officeDocument/2006/relationships/slide" Target="slide74.xml"/><Relationship Id="rId45" Type="http://schemas.openxmlformats.org/officeDocument/2006/relationships/slide" Target="slide24.xml"/><Relationship Id="rId53" Type="http://schemas.openxmlformats.org/officeDocument/2006/relationships/slide" Target="slide40.xml"/><Relationship Id="rId5" Type="http://schemas.openxmlformats.org/officeDocument/2006/relationships/slide" Target="slide4.xml"/><Relationship Id="rId15" Type="http://schemas.openxmlformats.org/officeDocument/2006/relationships/slide" Target="slide44.xml"/><Relationship Id="rId23" Type="http://schemas.openxmlformats.org/officeDocument/2006/relationships/slide" Target="slide60.xml"/><Relationship Id="rId28" Type="http://schemas.openxmlformats.org/officeDocument/2006/relationships/slide" Target="slide90.xml"/><Relationship Id="rId36" Type="http://schemas.openxmlformats.org/officeDocument/2006/relationships/slide" Target="slide66.xml"/><Relationship Id="rId49" Type="http://schemas.openxmlformats.org/officeDocument/2006/relationships/slide" Target="slide32.xml"/><Relationship Id="rId10" Type="http://schemas.openxmlformats.org/officeDocument/2006/relationships/slide" Target="slide14.xml"/><Relationship Id="rId19" Type="http://schemas.openxmlformats.org/officeDocument/2006/relationships/slide" Target="slide52.xml"/><Relationship Id="rId31" Type="http://schemas.openxmlformats.org/officeDocument/2006/relationships/slide" Target="slide96.xml"/><Relationship Id="rId44" Type="http://schemas.openxmlformats.org/officeDocument/2006/relationships/slide" Target="slide22.xml"/><Relationship Id="rId52" Type="http://schemas.openxmlformats.org/officeDocument/2006/relationships/slide" Target="slide38.xml"/><Relationship Id="rId4" Type="http://schemas.openxmlformats.org/officeDocument/2006/relationships/slide" Target="slide2.xml"/><Relationship Id="rId9" Type="http://schemas.openxmlformats.org/officeDocument/2006/relationships/slide" Target="slide12.xml"/><Relationship Id="rId14" Type="http://schemas.openxmlformats.org/officeDocument/2006/relationships/slide" Target="slide42.xml"/><Relationship Id="rId22" Type="http://schemas.openxmlformats.org/officeDocument/2006/relationships/slide" Target="slide58.xml"/><Relationship Id="rId27" Type="http://schemas.openxmlformats.org/officeDocument/2006/relationships/slide" Target="slide88.xml"/><Relationship Id="rId30" Type="http://schemas.openxmlformats.org/officeDocument/2006/relationships/slide" Target="slide94.xml"/><Relationship Id="rId35" Type="http://schemas.openxmlformats.org/officeDocument/2006/relationships/slide" Target="slide64.xml"/><Relationship Id="rId43" Type="http://schemas.openxmlformats.org/officeDocument/2006/relationships/slide" Target="slide80.xml"/><Relationship Id="rId48" Type="http://schemas.openxmlformats.org/officeDocument/2006/relationships/slide" Target="slide30.xml"/><Relationship Id="rId8" Type="http://schemas.openxmlformats.org/officeDocument/2006/relationships/slide" Target="slide10.xml"/><Relationship Id="rId51" Type="http://schemas.openxmlformats.org/officeDocument/2006/relationships/slide" Target="slide3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11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10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3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3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3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3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4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4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4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4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4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5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5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5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5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59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6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6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6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6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69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7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7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7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7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79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9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8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8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8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8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89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9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93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95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9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.png"/><Relationship Id="rId4" Type="http://schemas.openxmlformats.org/officeDocument/2006/relationships/slide" Target="slide99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027"/>
          <p:cNvSpPr txBox="1">
            <a:spLocks noChangeArrowheads="1"/>
          </p:cNvSpPr>
          <p:nvPr/>
        </p:nvSpPr>
        <p:spPr bwMode="auto">
          <a:xfrm>
            <a:off x="228600" y="457200"/>
            <a:ext cx="1607096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b="1" dirty="0" err="1" smtClean="0"/>
              <a:t>Differntiation</a:t>
            </a:r>
            <a:endParaRPr lang="en-US" sz="1800" dirty="0">
              <a:solidFill>
                <a:schemeClr val="bg1"/>
              </a:solidFill>
              <a:hlinkClick r:id="rId4" action="ppaction://hlinksldjump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solidFill>
                  <a:schemeClr val="folHlink"/>
                </a:solidFill>
                <a:hlinkClick r:id="rId4" action="ppaction://hlinksldjump"/>
              </a:rPr>
              <a:t>$50</a:t>
            </a:r>
            <a:endParaRPr lang="en-US" b="1" dirty="0">
              <a:solidFill>
                <a:schemeClr val="folHlink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solidFill>
                  <a:schemeClr val="folHlink"/>
                </a:solidFill>
                <a:hlinkClick r:id="rId5" action="ppaction://hlinksldjump"/>
              </a:rPr>
              <a:t>$100</a:t>
            </a:r>
            <a:endParaRPr lang="en-US" b="1" dirty="0">
              <a:solidFill>
                <a:schemeClr val="folHlink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solidFill>
                  <a:schemeClr val="folHlink"/>
                </a:solidFill>
                <a:hlinkClick r:id="rId6" action="ppaction://hlinksldjump"/>
              </a:rPr>
              <a:t>$150</a:t>
            </a:r>
            <a:endParaRPr lang="en-US" b="1" dirty="0">
              <a:solidFill>
                <a:schemeClr val="folHlink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solidFill>
                  <a:schemeClr val="folHlink"/>
                </a:solidFill>
                <a:hlinkClick r:id="rId7" action="ppaction://hlinksldjump"/>
              </a:rPr>
              <a:t>$200</a:t>
            </a:r>
            <a:endParaRPr lang="en-US" b="1" dirty="0">
              <a:solidFill>
                <a:schemeClr val="folHlink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solidFill>
                  <a:schemeClr val="folHlink"/>
                </a:solidFill>
                <a:hlinkClick r:id="rId8" action="ppaction://hlinksldjump"/>
              </a:rPr>
              <a:t>$250</a:t>
            </a:r>
            <a:endParaRPr lang="en-US" b="1" dirty="0">
              <a:solidFill>
                <a:schemeClr val="folHlink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solidFill>
                  <a:schemeClr val="folHlink"/>
                </a:solidFill>
                <a:hlinkClick r:id="rId9" action="ppaction://hlinksldjump"/>
              </a:rPr>
              <a:t>$300</a:t>
            </a:r>
            <a:endParaRPr lang="en-US" b="1" dirty="0">
              <a:solidFill>
                <a:schemeClr val="folHlink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solidFill>
                  <a:schemeClr val="folHlink"/>
                </a:solidFill>
                <a:hlinkClick r:id="rId10" action="ppaction://hlinksldjump"/>
              </a:rPr>
              <a:t>$350</a:t>
            </a:r>
            <a:endParaRPr lang="en-US" b="1" dirty="0">
              <a:solidFill>
                <a:schemeClr val="folHlink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solidFill>
                  <a:schemeClr val="folHlink"/>
                </a:solidFill>
                <a:hlinkClick r:id="rId11" action="ppaction://hlinksldjump"/>
              </a:rPr>
              <a:t>$400</a:t>
            </a:r>
            <a:endParaRPr lang="en-US" b="1" dirty="0">
              <a:solidFill>
                <a:schemeClr val="folHlink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solidFill>
                  <a:schemeClr val="folHlink"/>
                </a:solidFill>
                <a:hlinkClick r:id="rId12" action="ppaction://hlinksldjump"/>
              </a:rPr>
              <a:t>$450</a:t>
            </a:r>
            <a:endParaRPr lang="en-US" b="1" dirty="0">
              <a:solidFill>
                <a:schemeClr val="folHlink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solidFill>
                  <a:schemeClr val="folHlink"/>
                </a:solidFill>
                <a:hlinkClick r:id="rId13" action="ppaction://hlinksldjump"/>
              </a:rPr>
              <a:t>$500</a:t>
            </a:r>
            <a:endParaRPr lang="en-US" b="1" dirty="0">
              <a:solidFill>
                <a:schemeClr val="folHlink"/>
              </a:solidFill>
            </a:endParaRPr>
          </a:p>
          <a:p>
            <a:pPr eaLnBrk="0" hangingPunct="0">
              <a:spcBef>
                <a:spcPct val="50000"/>
              </a:spcBef>
            </a:pPr>
            <a:endParaRPr lang="en-US" b="1" dirty="0">
              <a:solidFill>
                <a:schemeClr val="folHlink"/>
              </a:solidFill>
            </a:endParaRPr>
          </a:p>
        </p:txBody>
      </p:sp>
      <p:sp>
        <p:nvSpPr>
          <p:cNvPr id="2051" name="Text Box 1028"/>
          <p:cNvSpPr txBox="1">
            <a:spLocks noChangeArrowheads="1"/>
          </p:cNvSpPr>
          <p:nvPr/>
        </p:nvSpPr>
        <p:spPr bwMode="auto">
          <a:xfrm>
            <a:off x="3848100" y="358775"/>
            <a:ext cx="1295400" cy="680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b="1"/>
              <a:t>Random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1800" b="1"/>
              <a:t>Core 1 &amp; 2</a:t>
            </a:r>
            <a:endParaRPr lang="en-US" sz="1800">
              <a:hlinkClick r:id="rId4" action="ppaction://hlinksldjump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14" action="ppaction://hlinksldjump"/>
              </a:rPr>
              <a:t>$50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15" action="ppaction://hlinksldjump"/>
              </a:rPr>
              <a:t>$100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16" action="ppaction://hlinksldjump"/>
              </a:rPr>
              <a:t>$150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17" action="ppaction://hlinksldjump"/>
              </a:rPr>
              <a:t>$200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18" action="ppaction://hlinksldjump"/>
              </a:rPr>
              <a:t>$250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19" action="ppaction://hlinksldjump"/>
              </a:rPr>
              <a:t>$300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20" action="ppaction://hlinksldjump"/>
              </a:rPr>
              <a:t>$350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21" action="ppaction://hlinksldjump"/>
              </a:rPr>
              <a:t>$400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22" action="ppaction://hlinksldjump"/>
              </a:rPr>
              <a:t>$450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23" action="ppaction://hlinksldjump"/>
              </a:rPr>
              <a:t>$500</a:t>
            </a:r>
            <a:endParaRPr lang="en-US" b="1"/>
          </a:p>
          <a:p>
            <a:pPr eaLnBrk="0" hangingPunct="0">
              <a:spcBef>
                <a:spcPct val="50000"/>
              </a:spcBef>
            </a:pPr>
            <a:endParaRPr lang="en-US" b="1"/>
          </a:p>
        </p:txBody>
      </p:sp>
      <p:sp>
        <p:nvSpPr>
          <p:cNvPr id="2052" name="Text Box 1029"/>
          <p:cNvSpPr txBox="1">
            <a:spLocks noChangeArrowheads="1"/>
          </p:cNvSpPr>
          <p:nvPr/>
        </p:nvSpPr>
        <p:spPr bwMode="auto">
          <a:xfrm>
            <a:off x="7239000" y="533400"/>
            <a:ext cx="1676400" cy="666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b="1"/>
              <a:t>Improving Performance</a:t>
            </a:r>
            <a:endParaRPr lang="en-US" sz="1800">
              <a:hlinkClick r:id="rId4" action="ppaction://hlinksldjump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24" action="ppaction://hlinksldjump"/>
              </a:rPr>
              <a:t>$50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25" action="ppaction://hlinksldjump"/>
              </a:rPr>
              <a:t>$100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26" action="ppaction://hlinksldjump"/>
              </a:rPr>
              <a:t>$150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27" action="ppaction://hlinksldjump"/>
              </a:rPr>
              <a:t>$200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28" action="ppaction://hlinksldjump"/>
              </a:rPr>
              <a:t>$250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29" action="ppaction://hlinksldjump"/>
              </a:rPr>
              <a:t>$300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30" action="ppaction://hlinksldjump"/>
              </a:rPr>
              <a:t>$350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31" action="ppaction://hlinksldjump"/>
              </a:rPr>
              <a:t>$400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32" action="ppaction://hlinksldjump"/>
              </a:rPr>
              <a:t>$450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33" action="ppaction://hlinksldjump"/>
              </a:rPr>
              <a:t>$500</a:t>
            </a:r>
            <a:endParaRPr lang="en-US" b="1"/>
          </a:p>
          <a:p>
            <a:pPr eaLnBrk="0" hangingPunct="0">
              <a:spcBef>
                <a:spcPct val="50000"/>
              </a:spcBef>
            </a:pPr>
            <a:endParaRPr lang="en-US" b="1"/>
          </a:p>
        </p:txBody>
      </p:sp>
      <p:sp>
        <p:nvSpPr>
          <p:cNvPr id="2053" name="Text Box 1030"/>
          <p:cNvSpPr txBox="1">
            <a:spLocks noChangeArrowheads="1"/>
          </p:cNvSpPr>
          <p:nvPr/>
        </p:nvSpPr>
        <p:spPr bwMode="auto">
          <a:xfrm>
            <a:off x="5657850" y="496888"/>
            <a:ext cx="1362075" cy="666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b="1"/>
              <a:t>Sports Medicine</a:t>
            </a:r>
            <a:endParaRPr lang="en-US" sz="1800">
              <a:hlinkClick r:id="rId4" action="ppaction://hlinksldjump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34" action="ppaction://hlinksldjump"/>
              </a:rPr>
              <a:t>$50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35" action="ppaction://hlinksldjump"/>
              </a:rPr>
              <a:t>$100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36" action="ppaction://hlinksldjump"/>
              </a:rPr>
              <a:t>$150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37" action="ppaction://hlinksldjump"/>
              </a:rPr>
              <a:t>$200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38" action="ppaction://hlinksldjump"/>
              </a:rPr>
              <a:t>$250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39" action="ppaction://hlinksldjump"/>
              </a:rPr>
              <a:t>$300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40" action="ppaction://hlinksldjump"/>
              </a:rPr>
              <a:t>$350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41" action="ppaction://hlinksldjump"/>
              </a:rPr>
              <a:t>$400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42" action="ppaction://hlinksldjump"/>
              </a:rPr>
              <a:t>$450</a:t>
            </a:r>
            <a:endParaRPr lang="en-US" b="1"/>
          </a:p>
          <a:p>
            <a:pPr algn="ctr" eaLnBrk="0" hangingPunct="0">
              <a:spcBef>
                <a:spcPct val="50000"/>
              </a:spcBef>
            </a:pPr>
            <a:r>
              <a:rPr lang="en-US" b="1">
                <a:hlinkClick r:id="rId43" action="ppaction://hlinksldjump"/>
              </a:rPr>
              <a:t>$500</a:t>
            </a:r>
            <a:endParaRPr lang="en-US" b="1"/>
          </a:p>
          <a:p>
            <a:pPr eaLnBrk="0" hangingPunct="0">
              <a:spcBef>
                <a:spcPct val="50000"/>
              </a:spcBef>
            </a:pPr>
            <a:endParaRPr lang="en-US" b="1"/>
          </a:p>
        </p:txBody>
      </p:sp>
      <p:sp>
        <p:nvSpPr>
          <p:cNvPr id="2054" name="Text Box 1038"/>
          <p:cNvSpPr txBox="1">
            <a:spLocks noChangeArrowheads="1"/>
          </p:cNvSpPr>
          <p:nvPr/>
        </p:nvSpPr>
        <p:spPr bwMode="auto">
          <a:xfrm>
            <a:off x="1962150" y="228600"/>
            <a:ext cx="154305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b="1" dirty="0" smtClean="0">
                <a:hlinkClick r:id="rId4" action="ppaction://hlinksldjump"/>
              </a:rPr>
              <a:t>ICT</a:t>
            </a:r>
            <a:endParaRPr lang="en-US" sz="1800" dirty="0">
              <a:hlinkClick r:id="rId4" action="ppaction://hlinksldjump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hlinkClick r:id="rId44" action="ppaction://hlinksldjump"/>
              </a:rPr>
              <a:t>$50</a:t>
            </a:r>
            <a:endParaRPr lang="en-US" b="1" dirty="0"/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hlinkClick r:id="rId45" action="ppaction://hlinksldjump"/>
              </a:rPr>
              <a:t>$100</a:t>
            </a:r>
            <a:endParaRPr lang="en-US" b="1" dirty="0"/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hlinkClick r:id="rId46" action="ppaction://hlinksldjump"/>
              </a:rPr>
              <a:t>$150</a:t>
            </a:r>
            <a:endParaRPr lang="en-US" b="1" dirty="0"/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hlinkClick r:id="rId47" action="ppaction://hlinksldjump"/>
              </a:rPr>
              <a:t>$200</a:t>
            </a:r>
            <a:endParaRPr lang="en-US" b="1" dirty="0"/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hlinkClick r:id="rId48" action="ppaction://hlinksldjump"/>
              </a:rPr>
              <a:t>$250</a:t>
            </a:r>
            <a:endParaRPr lang="en-US" b="1" dirty="0"/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hlinkClick r:id="rId49" action="ppaction://hlinksldjump"/>
              </a:rPr>
              <a:t>$300</a:t>
            </a:r>
            <a:endParaRPr lang="en-US" b="1" dirty="0"/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hlinkClick r:id="rId50" action="ppaction://hlinksldjump"/>
              </a:rPr>
              <a:t>$350</a:t>
            </a:r>
            <a:endParaRPr lang="en-US" b="1" dirty="0"/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hlinkClick r:id="rId51" action="ppaction://hlinksldjump"/>
              </a:rPr>
              <a:t>$400</a:t>
            </a:r>
            <a:endParaRPr lang="en-US" b="1" dirty="0"/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hlinkClick r:id="rId52" action="ppaction://hlinksldjump"/>
              </a:rPr>
              <a:t>$450</a:t>
            </a:r>
            <a:endParaRPr lang="en-US" b="1" dirty="0"/>
          </a:p>
          <a:p>
            <a:pPr algn="ctr" eaLnBrk="0" hangingPunct="0">
              <a:spcBef>
                <a:spcPct val="50000"/>
              </a:spcBef>
            </a:pPr>
            <a:r>
              <a:rPr lang="en-US" b="1" dirty="0">
                <a:hlinkClick r:id="rId53" action="ppaction://hlinksldjump"/>
              </a:rPr>
              <a:t>$500</a:t>
            </a:r>
            <a:endParaRPr lang="en-US" b="1" dirty="0"/>
          </a:p>
          <a:p>
            <a:pPr eaLnBrk="0" hangingPunct="0">
              <a:spcBef>
                <a:spcPct val="50000"/>
              </a:spcBef>
            </a:pPr>
            <a:endParaRPr lang="en-US" b="1" dirty="0"/>
          </a:p>
        </p:txBody>
      </p:sp>
      <p:pic>
        <p:nvPicPr>
          <p:cNvPr id="13336" name="Jeopardy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4" cstate="print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3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8001000" y="60960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A form of pedagogy looking at subjects from different viewpoints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</p:txBody>
      </p:sp>
      <p:sp>
        <p:nvSpPr>
          <p:cNvPr id="11268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/>
              <a:t>	$250</a:t>
            </a:r>
          </a:p>
        </p:txBody>
      </p:sp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717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71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7"/>
                </p:tgtEl>
              </p:cMediaNode>
            </p:audio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103427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are the four types of strength and what do they mean?</a:t>
            </a:r>
          </a:p>
          <a:p>
            <a:pPr algn="ctr" eaLnBrk="0" hangingPunct="0"/>
            <a:endParaRPr lang="en-US"/>
          </a:p>
        </p:txBody>
      </p:sp>
      <p:sp>
        <p:nvSpPr>
          <p:cNvPr id="103428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/>
              <a:t> 		$500</a:t>
            </a:r>
          </a:p>
        </p:txBody>
      </p:sp>
      <p:sp>
        <p:nvSpPr>
          <p:cNvPr id="103429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33801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338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801"/>
                </p:tgtEl>
              </p:cMediaNode>
            </p:audio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 sz="4000"/>
              <a:t> 		$500</a:t>
            </a:r>
          </a:p>
        </p:txBody>
      </p:sp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423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Absolute: maximum force that can be generated by a muscle 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Relative: maximum force that can be generated by a muscle relative to a person’s weight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Muscular Endurance: ability of a muscle group to withstand fatigue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Power: apply for at a rapid rate.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 dirty="0"/>
              <a:t>Answer: </a:t>
            </a:r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 smtClean="0"/>
              <a:t>$</a:t>
            </a:r>
            <a:r>
              <a:rPr lang="en-US" dirty="0"/>
              <a:t>250</a:t>
            </a:r>
          </a:p>
        </p:txBody>
      </p:sp>
      <p:sp>
        <p:nvSpPr>
          <p:cNvPr id="12291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sz="3200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cubing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12292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What was the focus of 2012 staff development day on differentiation?</a:t>
            </a:r>
            <a:endParaRPr lang="en-US" dirty="0"/>
          </a:p>
        </p:txBody>
      </p:sp>
      <p:sp>
        <p:nvSpPr>
          <p:cNvPr id="13316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/>
              <a:t>	$300</a:t>
            </a:r>
          </a:p>
        </p:txBody>
      </p:sp>
      <p:sp>
        <p:nvSpPr>
          <p:cNvPr id="13317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8201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82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01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 dirty="0"/>
              <a:t>Answer: </a:t>
            </a:r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 smtClean="0"/>
              <a:t>$</a:t>
            </a:r>
            <a:r>
              <a:rPr lang="en-US" dirty="0"/>
              <a:t>300</a:t>
            </a:r>
          </a:p>
        </p:txBody>
      </p:sp>
      <p:sp>
        <p:nvSpPr>
          <p:cNvPr id="14339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Tiering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14340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Why do teachers use pre testing?.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</p:txBody>
      </p:sp>
      <p:sp>
        <p:nvSpPr>
          <p:cNvPr id="15364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 smtClean="0"/>
              <a:t>$</a:t>
            </a:r>
            <a:r>
              <a:rPr lang="en-US" dirty="0"/>
              <a:t>350</a:t>
            </a:r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9225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92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 dirty="0" smtClean="0"/>
              <a:t>Answer: </a:t>
            </a:r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 smtClean="0"/>
              <a:t>	$350</a:t>
            </a:r>
            <a:endParaRPr lang="en-US" dirty="0"/>
          </a:p>
        </p:txBody>
      </p:sp>
      <p:sp>
        <p:nvSpPr>
          <p:cNvPr id="16387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sz="3200" dirty="0"/>
          </a:p>
          <a:p>
            <a:pPr algn="ctr" eaLnBrk="0" hangingPunct="0"/>
            <a:r>
              <a:rPr lang="en-US" dirty="0" smtClean="0">
                <a:cs typeface="Times New Roman" pitchFamily="18" charset="0"/>
              </a:rPr>
              <a:t>For student` readiness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16388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79248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What is the name of the person who is considered the most knowledgeable on differentiation? 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</p:txBody>
      </p:sp>
      <p:sp>
        <p:nvSpPr>
          <p:cNvPr id="17412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/>
              <a:t>	$400</a:t>
            </a:r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1024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102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9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 dirty="0"/>
              <a:t>Answer: </a:t>
            </a:r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 smtClean="0"/>
              <a:t>$</a:t>
            </a:r>
            <a:r>
              <a:rPr lang="en-US" dirty="0"/>
              <a:t>400</a:t>
            </a:r>
          </a:p>
        </p:txBody>
      </p:sp>
      <p:sp>
        <p:nvSpPr>
          <p:cNvPr id="18435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Tomlinson or Bloom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18436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Who is famous for his taxonomy?.</a:t>
            </a:r>
            <a:r>
              <a:rPr lang="en-AU" dirty="0" smtClean="0"/>
              <a:t> </a:t>
            </a:r>
            <a:endParaRPr lang="en-US" dirty="0"/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/>
              <a:t>	$450</a:t>
            </a:r>
          </a:p>
        </p:txBody>
      </p:sp>
      <p:sp>
        <p:nvSpPr>
          <p:cNvPr id="19461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11273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112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7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 dirty="0"/>
              <a:t>Answer: </a:t>
            </a:r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 smtClean="0"/>
              <a:t>$</a:t>
            </a:r>
            <a:r>
              <a:rPr lang="en-US" dirty="0"/>
              <a:t>450</a:t>
            </a:r>
          </a:p>
        </p:txBody>
      </p:sp>
      <p:sp>
        <p:nvSpPr>
          <p:cNvPr id="20483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Benjamin Bloom.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20484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 b="1" dirty="0" err="1" smtClean="0">
                <a:solidFill>
                  <a:schemeClr val="tx1"/>
                </a:solidFill>
                <a:latin typeface="Script MT Bold" pitchFamily="66" charset="0"/>
              </a:rPr>
              <a:t>Differntiation</a:t>
            </a:r>
            <a:r>
              <a:rPr lang="en-US" dirty="0">
                <a:latin typeface="Script MT Bold" pitchFamily="66" charset="0"/>
              </a:rPr>
              <a:t>	$50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609600" y="2514600"/>
            <a:ext cx="8001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 </a:t>
            </a:r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>
                <a:cs typeface="Times New Roman" pitchFamily="18" charset="0"/>
              </a:rPr>
              <a:t>What are the </a:t>
            </a:r>
            <a:r>
              <a:rPr lang="en-AU" dirty="0" smtClean="0">
                <a:cs typeface="Times New Roman" pitchFamily="18" charset="0"/>
              </a:rPr>
              <a:t>4 areas the maker model identifies for </a:t>
            </a:r>
            <a:r>
              <a:rPr lang="en-AU" dirty="0" err="1" smtClean="0">
                <a:cs typeface="Times New Roman" pitchFamily="18" charset="0"/>
              </a:rPr>
              <a:t>differntiation</a:t>
            </a:r>
            <a:r>
              <a:rPr lang="en-AU" dirty="0" smtClean="0">
                <a:cs typeface="Times New Roman" pitchFamily="18" charset="0"/>
              </a:rPr>
              <a:t>?</a:t>
            </a:r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3076" name="Text Box 15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3077" name="Text Box 19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 dirty="0">
                <a:hlinkClick r:id="rId4" action="ppaction://hlinksldjump"/>
              </a:rPr>
              <a:t>Answer</a:t>
            </a:r>
            <a:endParaRPr lang="en-AU" dirty="0"/>
          </a:p>
        </p:txBody>
      </p:sp>
      <p:pic>
        <p:nvPicPr>
          <p:cNvPr id="2068" name="Picture 2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20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A form of pedagogy where students can carry on independently and teachers can work with smaller groups?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</p:txBody>
      </p:sp>
      <p:sp>
        <p:nvSpPr>
          <p:cNvPr id="21508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/>
              <a:t>	$500</a:t>
            </a:r>
          </a:p>
        </p:txBody>
      </p:sp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1229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122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 dirty="0"/>
              <a:t>Answer: </a:t>
            </a:r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 smtClean="0"/>
              <a:t>$</a:t>
            </a:r>
            <a:r>
              <a:rPr lang="en-US" dirty="0"/>
              <a:t>500</a:t>
            </a:r>
          </a:p>
        </p:txBody>
      </p:sp>
      <p:sp>
        <p:nvSpPr>
          <p:cNvPr id="22531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r>
              <a:rPr lang="en-US" dirty="0" smtClean="0">
                <a:cs typeface="Times New Roman" pitchFamily="18" charset="0"/>
              </a:rPr>
              <a:t>Anchor activities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22532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8382000" cy="1143000"/>
          </a:xfrm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</a:t>
            </a:r>
            <a:r>
              <a:rPr lang="en-US" dirty="0" smtClean="0">
                <a:latin typeface="Script MT Bold" pitchFamily="66" charset="0"/>
              </a:rPr>
              <a:t> </a:t>
            </a:r>
            <a:r>
              <a:rPr lang="en-US" dirty="0" smtClean="0"/>
              <a:t>$50</a:t>
            </a:r>
            <a:endParaRPr lang="en-US" dirty="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ICT stands for?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23557" name="Text Box 6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57351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573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351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8305800" cy="1143000"/>
          </a:xfrm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50</a:t>
            </a:r>
          </a:p>
        </p:txBody>
      </p:sp>
      <p:sp>
        <p:nvSpPr>
          <p:cNvPr id="24579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sz="3200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Information and Communication Technology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24580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WWW stands for ?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09600"/>
            <a:ext cx="8382000" cy="1143000"/>
          </a:xfrm>
          <a:noFill/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100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5837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583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37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8458200" cy="1143000"/>
          </a:xfrm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100</a:t>
            </a:r>
          </a:p>
        </p:txBody>
      </p:sp>
      <p:sp>
        <p:nvSpPr>
          <p:cNvPr id="26627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World wide web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26628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What is the name of one of the ICT tips website you have used from the weekly bulletin?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8382000" cy="1143000"/>
          </a:xfrm>
          <a:noFill/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150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59398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593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398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8305800" cy="1143000"/>
          </a:xfrm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150</a:t>
            </a:r>
          </a:p>
        </p:txBody>
      </p:sp>
      <p:sp>
        <p:nvSpPr>
          <p:cNvPr id="28675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err="1" smtClean="0">
                <a:cs typeface="Times New Roman" pitchFamily="18" charset="0"/>
              </a:rPr>
              <a:t>Wordle</a:t>
            </a:r>
            <a:r>
              <a:rPr lang="en-AU" dirty="0" smtClean="0">
                <a:cs typeface="Times New Roman" pitchFamily="18" charset="0"/>
              </a:rPr>
              <a:t>, </a:t>
            </a:r>
            <a:r>
              <a:rPr lang="en-AU" dirty="0" err="1" smtClean="0">
                <a:cs typeface="Times New Roman" pitchFamily="18" charset="0"/>
              </a:rPr>
              <a:t>bubbl.us</a:t>
            </a:r>
            <a:r>
              <a:rPr lang="en-AU" dirty="0" smtClean="0">
                <a:cs typeface="Times New Roman" pitchFamily="18" charset="0"/>
              </a:rPr>
              <a:t>, </a:t>
            </a:r>
            <a:r>
              <a:rPr lang="en-AU" dirty="0" err="1" smtClean="0">
                <a:cs typeface="Times New Roman" pitchFamily="18" charset="0"/>
              </a:rPr>
              <a:t>quizlet</a:t>
            </a:r>
            <a:r>
              <a:rPr lang="en-AU" dirty="0" smtClean="0">
                <a:cs typeface="Times New Roman" pitchFamily="18" charset="0"/>
              </a:rPr>
              <a:t>, </a:t>
            </a:r>
            <a:r>
              <a:rPr lang="en-AU" dirty="0" err="1" smtClean="0">
                <a:cs typeface="Times New Roman" pitchFamily="18" charset="0"/>
              </a:rPr>
              <a:t>dropbox</a:t>
            </a:r>
            <a:r>
              <a:rPr lang="en-AU" dirty="0" smtClean="0"/>
              <a:t> 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28676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8001000" y="60960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>
                <a:cs typeface="Times New Roman" pitchFamily="18" charset="0"/>
              </a:rPr>
              <a:t>What is </a:t>
            </a:r>
            <a:r>
              <a:rPr lang="en-AU" dirty="0" err="1" smtClean="0">
                <a:cs typeface="Times New Roman" pitchFamily="18" charset="0"/>
              </a:rPr>
              <a:t>diigo</a:t>
            </a:r>
            <a:r>
              <a:rPr lang="en-AU" dirty="0" smtClean="0">
                <a:cs typeface="Times New Roman" pitchFamily="18" charset="0"/>
              </a:rPr>
              <a:t>?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8534400" cy="1143000"/>
          </a:xfrm>
          <a:noFill/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200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60422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604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22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8305800" cy="1143000"/>
          </a:xfrm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200</a:t>
            </a:r>
          </a:p>
        </p:txBody>
      </p:sp>
      <p:sp>
        <p:nvSpPr>
          <p:cNvPr id="30723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Find out later it is on the agenda.</a:t>
            </a:r>
            <a:r>
              <a:rPr lang="en-AU" dirty="0" smtClean="0"/>
              <a:t> 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30724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 dirty="0"/>
              <a:t>Answer: </a:t>
            </a:r>
            <a:r>
              <a:rPr lang="en-US" b="1" dirty="0" err="1" smtClean="0">
                <a:solidFill>
                  <a:schemeClr val="tx1"/>
                </a:solidFill>
                <a:latin typeface="Script MT Bold" pitchFamily="66" charset="0"/>
              </a:rPr>
              <a:t>Differntiation</a:t>
            </a:r>
            <a:r>
              <a:rPr lang="en-US" dirty="0">
                <a:latin typeface="Script MT Bold" pitchFamily="66" charset="0"/>
              </a:rPr>
              <a:t>	$50</a:t>
            </a:r>
          </a:p>
        </p:txBody>
      </p:sp>
      <p:sp>
        <p:nvSpPr>
          <p:cNvPr id="4099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sz="3200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Process. Content, product, learning environment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4100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8001000" y="60960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What is email known as the opposite of colloquially?</a:t>
            </a:r>
            <a:r>
              <a:rPr lang="en-AU" dirty="0" smtClean="0"/>
              <a:t> </a:t>
            </a:r>
            <a:endParaRPr lang="en-US" dirty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8458200" cy="1143000"/>
          </a:xfrm>
          <a:noFill/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250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61446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614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46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609600"/>
            <a:ext cx="8458200" cy="1143000"/>
          </a:xfrm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250</a:t>
            </a:r>
          </a:p>
        </p:txBody>
      </p:sp>
      <p:sp>
        <p:nvSpPr>
          <p:cNvPr id="32771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US" dirty="0" smtClean="0">
                <a:cs typeface="Times New Roman" pitchFamily="18" charset="0"/>
              </a:rPr>
              <a:t>Snail mail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32772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What is the SAMR model?</a:t>
            </a:r>
            <a:r>
              <a:rPr lang="en-AU" dirty="0" smtClean="0"/>
              <a:t> </a:t>
            </a:r>
            <a:endParaRPr lang="en-US" dirty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8458200" cy="1143000"/>
          </a:xfrm>
          <a:noFill/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300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6247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624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470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609600"/>
            <a:ext cx="8382000" cy="1143000"/>
          </a:xfrm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300</a:t>
            </a:r>
          </a:p>
        </p:txBody>
      </p:sp>
      <p:sp>
        <p:nvSpPr>
          <p:cNvPr id="34819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Find out later 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34820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Who is our elearning coordinator?</a:t>
            </a:r>
            <a:r>
              <a:rPr lang="en-AU" dirty="0" smtClean="0"/>
              <a:t> </a:t>
            </a:r>
            <a:endParaRPr lang="en-US" dirty="0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609600"/>
            <a:ext cx="8458200" cy="1143000"/>
          </a:xfrm>
          <a:noFill/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350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6349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634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494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8382000" cy="1143000"/>
          </a:xfrm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350</a:t>
            </a:r>
          </a:p>
        </p:txBody>
      </p:sp>
      <p:sp>
        <p:nvSpPr>
          <p:cNvPr id="36867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sz="3200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Matt </a:t>
            </a:r>
            <a:r>
              <a:rPr lang="en-AU" dirty="0" err="1" smtClean="0">
                <a:cs typeface="Times New Roman" pitchFamily="18" charset="0"/>
              </a:rPr>
              <a:t>Esterman</a:t>
            </a:r>
            <a:r>
              <a:rPr lang="en-AU" dirty="0" smtClean="0">
                <a:cs typeface="Times New Roman" pitchFamily="18" charset="0"/>
              </a:rPr>
              <a:t>. 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36868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79248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?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8382000" cy="1143000"/>
          </a:xfrm>
          <a:noFill/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400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64518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645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18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609600"/>
            <a:ext cx="8382000" cy="1143000"/>
          </a:xfrm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400</a:t>
            </a:r>
          </a:p>
        </p:txBody>
      </p:sp>
      <p:sp>
        <p:nvSpPr>
          <p:cNvPr id="38915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38916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Which search engine can be known as </a:t>
            </a:r>
            <a:r>
              <a:rPr lang="en-AU" smtClean="0">
                <a:cs typeface="Times New Roman" pitchFamily="18" charset="0"/>
              </a:rPr>
              <a:t>a verb and a noun?</a:t>
            </a:r>
            <a:endParaRPr lang="en-AU" dirty="0">
              <a:cs typeface="Times New Roman" pitchFamily="18" charset="0"/>
            </a:endParaRP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8382000" cy="1143000"/>
          </a:xfrm>
          <a:noFill/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450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65542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655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542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382000" cy="1143000"/>
          </a:xfrm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450</a:t>
            </a:r>
          </a:p>
        </p:txBody>
      </p:sp>
      <p:sp>
        <p:nvSpPr>
          <p:cNvPr id="40963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 smtClean="0"/>
              <a:t>Answer</a:t>
            </a:r>
          </a:p>
          <a:p>
            <a:pPr algn="ctr" eaLnBrk="0" hangingPunct="0"/>
            <a:r>
              <a:rPr lang="en-US" sz="3200" dirty="0" smtClean="0"/>
              <a:t>Google</a:t>
            </a:r>
            <a:endParaRPr lang="en-US" sz="3200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40964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5123" name="Rectangle 6"/>
          <p:cNvSpPr>
            <a:spLocks noChangeArrowheads="1"/>
          </p:cNvSpPr>
          <p:nvPr/>
        </p:nvSpPr>
        <p:spPr bwMode="auto">
          <a:xfrm>
            <a:off x="609600" y="2514600"/>
            <a:ext cx="8001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>
                <a:cs typeface="Times New Roman" pitchFamily="18" charset="0"/>
              </a:rPr>
              <a:t>What is </a:t>
            </a:r>
            <a:r>
              <a:rPr lang="en-AU" i="1" dirty="0">
                <a:cs typeface="Times New Roman" pitchFamily="18" charset="0"/>
              </a:rPr>
              <a:t> </a:t>
            </a:r>
            <a:r>
              <a:rPr lang="en-AU" i="1" dirty="0" smtClean="0">
                <a:cs typeface="Times New Roman" pitchFamily="18" charset="0"/>
              </a:rPr>
              <a:t>a teachers response to individual student needs</a:t>
            </a:r>
            <a:r>
              <a:rPr lang="en-AU" dirty="0" smtClean="0">
                <a:cs typeface="Times New Roman" pitchFamily="18" charset="0"/>
              </a:rPr>
              <a:t>?</a:t>
            </a:r>
            <a:r>
              <a:rPr lang="en-AU" dirty="0" smtClean="0"/>
              <a:t> </a:t>
            </a:r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5124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 dirty="0"/>
              <a:t>	 </a:t>
            </a:r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</a:t>
            </a:r>
            <a:r>
              <a:rPr lang="en-US" dirty="0"/>
              <a:t>	$100</a:t>
            </a:r>
          </a:p>
        </p:txBody>
      </p:sp>
      <p:sp>
        <p:nvSpPr>
          <p:cNvPr id="5125" name="Text Box 11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 dirty="0">
                <a:hlinkClick r:id="rId4" action="ppaction://hlinksldjump"/>
              </a:rPr>
              <a:t>Answer</a:t>
            </a:r>
            <a:endParaRPr lang="en-AU" dirty="0"/>
          </a:p>
        </p:txBody>
      </p:sp>
      <p:pic>
        <p:nvPicPr>
          <p:cNvPr id="4108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41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8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What is the name of the most popular search engine?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8458200" cy="1143000"/>
          </a:xfrm>
          <a:noFill/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500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66566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665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6566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8458200" cy="1143000"/>
          </a:xfrm>
        </p:spPr>
        <p:txBody>
          <a:bodyPr lIns="91440" tIns="45720" rIns="91440" bIns="45720"/>
          <a:lstStyle/>
          <a:p>
            <a:r>
              <a:rPr lang="en-US" dirty="0" smtClean="0">
                <a:latin typeface="Kartika" pitchFamily="18" charset="0"/>
                <a:cs typeface="Kartika" pitchFamily="18" charset="0"/>
              </a:rPr>
              <a:t>ICT </a:t>
            </a:r>
            <a:r>
              <a:rPr lang="en-US" dirty="0" smtClean="0"/>
              <a:t>$</a:t>
            </a:r>
            <a:r>
              <a:rPr lang="en-US" dirty="0"/>
              <a:t>500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sz="3200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Google</a:t>
            </a:r>
            <a:endParaRPr lang="en-AU" dirty="0">
              <a:cs typeface="Times New Roman" pitchFamily="18" charset="0"/>
            </a:endParaRPr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		$50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609600" y="2514600"/>
            <a:ext cx="80010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does </a:t>
            </a:r>
            <a:r>
              <a:rPr lang="en-AU" i="1">
                <a:cs typeface="Times New Roman" pitchFamily="18" charset="0"/>
              </a:rPr>
              <a:t>ATP</a:t>
            </a:r>
            <a:r>
              <a:rPr lang="en-AU">
                <a:cs typeface="Times New Roman" pitchFamily="18" charset="0"/>
              </a:rPr>
              <a:t> stand for?</a:t>
            </a:r>
          </a:p>
          <a:p>
            <a:pPr algn="ctr" eaLnBrk="0" hangingPunct="0"/>
            <a:endParaRPr lang="en-US"/>
          </a:p>
        </p:txBody>
      </p:sp>
      <p:sp>
        <p:nvSpPr>
          <p:cNvPr id="44037" name="Text Box 6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1434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143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3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$50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 sz="3200"/>
          </a:p>
          <a:p>
            <a:pPr algn="ctr" eaLnBrk="0" hangingPunct="0"/>
            <a:r>
              <a:rPr lang="en-AU">
                <a:cs typeface="Times New Roman" pitchFamily="18" charset="0"/>
              </a:rPr>
              <a:t>Adenosine Triphosphate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46083" name="Rectangle 4"/>
          <p:cNvSpPr>
            <a:spLocks noChangeArrowheads="1"/>
          </p:cNvSpPr>
          <p:nvPr/>
        </p:nvSpPr>
        <p:spPr bwMode="auto">
          <a:xfrm>
            <a:off x="609600" y="2514600"/>
            <a:ext cx="80010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are the levels of health care services and give an example of each</a:t>
            </a:r>
            <a:r>
              <a:rPr lang="en-AU"/>
              <a:t>?</a:t>
            </a:r>
            <a:endParaRPr lang="en-US"/>
          </a:p>
        </p:txBody>
      </p:sp>
      <p:sp>
        <p:nvSpPr>
          <p:cNvPr id="46084" name="Rectangle 8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$100</a:t>
            </a:r>
          </a:p>
        </p:txBody>
      </p:sp>
      <p:sp>
        <p:nvSpPr>
          <p:cNvPr id="46085" name="Text Box 9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15370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153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70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$100</a:t>
            </a: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Institutional- hospitals, psychiatric hospitals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Non-institutional- dentists, GPs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48131" name="Rectangle 4"/>
          <p:cNvSpPr>
            <a:spLocks noChangeArrowheads="1"/>
          </p:cNvSpPr>
          <p:nvPr/>
        </p:nvSpPr>
        <p:spPr bwMode="auto">
          <a:xfrm>
            <a:off x="609600" y="2514600"/>
            <a:ext cx="80010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is the current life expectancy in Australia?</a:t>
            </a:r>
            <a:r>
              <a:rPr lang="en-AU"/>
              <a:t> </a:t>
            </a:r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48132" name="Rectangle 8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$150</a:t>
            </a:r>
          </a:p>
        </p:txBody>
      </p:sp>
      <p:sp>
        <p:nvSpPr>
          <p:cNvPr id="48133" name="Text Box 9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16394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163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4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$150</a:t>
            </a: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 sz="3200"/>
          </a:p>
          <a:p>
            <a:pPr algn="ctr" eaLnBrk="0" hangingPunct="0"/>
            <a:r>
              <a:rPr lang="en-AU">
                <a:cs typeface="Times New Roman" pitchFamily="18" charset="0"/>
              </a:rPr>
              <a:t>Male: 78, Female: 83, Average: 80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ChangeArrowheads="1"/>
          </p:cNvSpPr>
          <p:nvPr/>
        </p:nvSpPr>
        <p:spPr bwMode="auto">
          <a:xfrm>
            <a:off x="8001000" y="60960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50179" name="Rectangle 4"/>
          <p:cNvSpPr>
            <a:spLocks noChangeArrowheads="1"/>
          </p:cNvSpPr>
          <p:nvPr/>
        </p:nvSpPr>
        <p:spPr bwMode="auto">
          <a:xfrm>
            <a:off x="609600" y="2514600"/>
            <a:ext cx="8001000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is the inverted U hypothesis?</a:t>
            </a:r>
          </a:p>
        </p:txBody>
      </p:sp>
      <p:sp>
        <p:nvSpPr>
          <p:cNvPr id="50180" name="Rectangle 8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$200</a:t>
            </a:r>
          </a:p>
        </p:txBody>
      </p:sp>
      <p:sp>
        <p:nvSpPr>
          <p:cNvPr id="50181" name="Text Box 9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17418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174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8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$200</a:t>
            </a: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Shows the relationship between performance and arousal. The optimal level will differ dependant on the skill performed.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 dirty="0"/>
              <a:t>Answer: </a:t>
            </a:r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/>
              <a:t>	$100</a:t>
            </a:r>
          </a:p>
        </p:txBody>
      </p:sp>
      <p:sp>
        <p:nvSpPr>
          <p:cNvPr id="6147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sz="3200" dirty="0"/>
          </a:p>
          <a:p>
            <a:pPr algn="ctr" eaLnBrk="0" hangingPunct="0"/>
            <a:r>
              <a:rPr lang="en-US" dirty="0" smtClean="0">
                <a:cs typeface="Times New Roman" pitchFamily="18" charset="0"/>
              </a:rPr>
              <a:t>Differentiation </a:t>
            </a:r>
            <a:r>
              <a:rPr lang="en-US" dirty="0">
                <a:cs typeface="Times New Roman" pitchFamily="18" charset="0"/>
              </a:rPr>
              <a:t>o</a:t>
            </a:r>
            <a:r>
              <a:rPr lang="en-US" dirty="0" smtClean="0">
                <a:cs typeface="Times New Roman" pitchFamily="18" charset="0"/>
              </a:rPr>
              <a:t>r differentiated instruction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6148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ChangeArrowheads="1"/>
          </p:cNvSpPr>
          <p:nvPr/>
        </p:nvSpPr>
        <p:spPr bwMode="auto">
          <a:xfrm>
            <a:off x="8001000" y="60960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52227" name="Rectangle 4"/>
          <p:cNvSpPr>
            <a:spLocks noChangeArrowheads="1"/>
          </p:cNvSpPr>
          <p:nvPr/>
        </p:nvSpPr>
        <p:spPr bwMode="auto">
          <a:xfrm>
            <a:off x="609600" y="2514600"/>
            <a:ext cx="80010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/>
              <a:t> </a:t>
            </a:r>
            <a:r>
              <a:rPr lang="en-AU">
                <a:cs typeface="Times New Roman" pitchFamily="18" charset="0"/>
              </a:rPr>
              <a:t>Which groups experience health inequities in Australia?</a:t>
            </a:r>
          </a:p>
          <a:p>
            <a:pPr algn="ctr" eaLnBrk="0" hangingPunct="0"/>
            <a:endParaRPr lang="en-US"/>
          </a:p>
        </p:txBody>
      </p:sp>
      <p:sp>
        <p:nvSpPr>
          <p:cNvPr id="52228" name="Rectangle 8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$250</a:t>
            </a:r>
          </a:p>
        </p:txBody>
      </p:sp>
      <p:sp>
        <p:nvSpPr>
          <p:cNvPr id="52229" name="Text Box 9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18442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184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42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$250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Aboriginal and Torres Strait Islanders, Low SES, Australians born overseas, rural and isolated people, disabilities, women, men, the elderly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ChangeArrowheads="1"/>
          </p:cNvSpPr>
          <p:nvPr/>
        </p:nvSpPr>
        <p:spPr bwMode="auto">
          <a:xfrm>
            <a:off x="8001000" y="60960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54275" name="Rectangle 4"/>
          <p:cNvSpPr>
            <a:spLocks noChangeArrowheads="1"/>
          </p:cNvSpPr>
          <p:nvPr/>
        </p:nvSpPr>
        <p:spPr bwMode="auto">
          <a:xfrm>
            <a:off x="609600" y="2514600"/>
            <a:ext cx="80010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are the 6 principles of training?</a:t>
            </a:r>
          </a:p>
          <a:p>
            <a:pPr algn="ctr" eaLnBrk="0" hangingPunct="0"/>
            <a:endParaRPr lang="en-US"/>
          </a:p>
        </p:txBody>
      </p:sp>
      <p:sp>
        <p:nvSpPr>
          <p:cNvPr id="54276" name="Rectangle 8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$300</a:t>
            </a:r>
          </a:p>
        </p:txBody>
      </p:sp>
      <p:sp>
        <p:nvSpPr>
          <p:cNvPr id="54277" name="Text Box 9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19466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194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6"/>
                </p:tgtEl>
              </p:cMediaNode>
            </p:audio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$300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459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Progressive overload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Reversibility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Specificity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Warm-up/cool-down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Variety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Training thresholds 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56323" name="Rectangle 4"/>
          <p:cNvSpPr>
            <a:spLocks noChangeArrowheads="1"/>
          </p:cNvSpPr>
          <p:nvPr/>
        </p:nvSpPr>
        <p:spPr bwMode="auto">
          <a:xfrm>
            <a:off x="609600" y="2514600"/>
            <a:ext cx="8001000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are the limitations of the lifestyle approach to public health?</a:t>
            </a:r>
          </a:p>
          <a:p>
            <a:pPr algn="ctr" eaLnBrk="0" hangingPunct="0"/>
            <a:endParaRPr lang="en-US"/>
          </a:p>
        </p:txBody>
      </p:sp>
      <p:sp>
        <p:nvSpPr>
          <p:cNvPr id="56324" name="Rectangle 6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$350</a:t>
            </a:r>
          </a:p>
        </p:txBody>
      </p:sp>
      <p:sp>
        <p:nvSpPr>
          <p:cNvPr id="56325" name="Text Box 7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20488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204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8"/>
                </p:tgtEl>
              </p:cMediaNode>
            </p:audi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$350</a:t>
            </a: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Does not account for social contexts (eg. where people live).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It assumes behaviour change is solely the individual’s responsibility.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Unequal distribution of resources. 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Gives power to medical experts.</a:t>
            </a:r>
          </a:p>
          <a:p>
            <a:pPr algn="ctr" eaLnBrk="0" hangingPunct="0"/>
            <a:endParaRPr lang="en-AU">
              <a:cs typeface="Times New Roman" pitchFamily="18" charset="0"/>
            </a:endParaRP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58371" name="Rectangle 4"/>
          <p:cNvSpPr>
            <a:spLocks noChangeArrowheads="1"/>
          </p:cNvSpPr>
          <p:nvPr/>
        </p:nvSpPr>
        <p:spPr bwMode="auto">
          <a:xfrm>
            <a:off x="609600" y="2514600"/>
            <a:ext cx="80010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/>
              <a:t> </a:t>
            </a:r>
            <a:r>
              <a:rPr lang="en-AU">
                <a:cs typeface="Times New Roman" pitchFamily="18" charset="0"/>
              </a:rPr>
              <a:t>What does </a:t>
            </a:r>
            <a:r>
              <a:rPr lang="en-AU" i="1">
                <a:cs typeface="Times New Roman" pitchFamily="18" charset="0"/>
              </a:rPr>
              <a:t>PBS</a:t>
            </a:r>
            <a:r>
              <a:rPr lang="en-AU">
                <a:cs typeface="Times New Roman" pitchFamily="18" charset="0"/>
              </a:rPr>
              <a:t> stand for and what does it mean?</a:t>
            </a:r>
          </a:p>
          <a:p>
            <a:pPr algn="ctr" eaLnBrk="0" hangingPunct="0"/>
            <a:endParaRPr lang="en-US"/>
          </a:p>
        </p:txBody>
      </p:sp>
      <p:sp>
        <p:nvSpPr>
          <p:cNvPr id="58372" name="Rectangle 6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$400</a:t>
            </a:r>
          </a:p>
        </p:txBody>
      </p:sp>
      <p:sp>
        <p:nvSpPr>
          <p:cNvPr id="58373" name="Text Box 7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21512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215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2"/>
                </p:tgtEl>
              </p:cMediaNode>
            </p:audio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$400</a:t>
            </a: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 sz="3200"/>
          </a:p>
          <a:p>
            <a:pPr algn="ctr" eaLnBrk="0" hangingPunct="0"/>
            <a:r>
              <a:rPr lang="en-AU">
                <a:cs typeface="Times New Roman" pitchFamily="18" charset="0"/>
              </a:rPr>
              <a:t>Pharmaceutical Benefits Scheme. You pay a set amount for a prescription drug, and the government pays the remaining cost for the drug to the manufacturer. 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 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60419" name="Rectangle 4"/>
          <p:cNvSpPr>
            <a:spLocks noChangeArrowheads="1"/>
          </p:cNvSpPr>
          <p:nvPr/>
        </p:nvSpPr>
        <p:spPr bwMode="auto">
          <a:xfrm>
            <a:off x="609600" y="2514600"/>
            <a:ext cx="8001000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Why has the use of alternative medicines and health care increased in Australia?</a:t>
            </a:r>
          </a:p>
          <a:p>
            <a:pPr algn="ctr" eaLnBrk="0" hangingPunct="0"/>
            <a:endParaRPr lang="en-US"/>
          </a:p>
        </p:txBody>
      </p:sp>
      <p:sp>
        <p:nvSpPr>
          <p:cNvPr id="60420" name="Rectangle 6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$450</a:t>
            </a:r>
          </a:p>
        </p:txBody>
      </p:sp>
      <p:sp>
        <p:nvSpPr>
          <p:cNvPr id="60421" name="Text Box 7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22536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225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6"/>
                </p:tgtEl>
              </p:cMediaNode>
            </p:audio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$450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r>
              <a:rPr lang="en-AU" sz="2800">
                <a:cs typeface="Times New Roman" pitchFamily="18" charset="0"/>
              </a:rPr>
              <a:t>Increasing acceptance of multicultural influences</a:t>
            </a:r>
          </a:p>
          <a:p>
            <a:pPr algn="ctr" eaLnBrk="0" hangingPunct="0"/>
            <a:r>
              <a:rPr lang="en-AU" sz="2800">
                <a:cs typeface="Times New Roman" pitchFamily="18" charset="0"/>
              </a:rPr>
              <a:t>Strength of traditional beliefs</a:t>
            </a:r>
          </a:p>
          <a:p>
            <a:pPr algn="ctr" eaLnBrk="0" hangingPunct="0"/>
            <a:r>
              <a:rPr lang="en-AU" sz="2800">
                <a:cs typeface="Times New Roman" pitchFamily="18" charset="0"/>
              </a:rPr>
              <a:t>The holistic nature of health</a:t>
            </a:r>
          </a:p>
          <a:p>
            <a:pPr algn="ctr" eaLnBrk="0" hangingPunct="0"/>
            <a:r>
              <a:rPr lang="en-AU" sz="2800">
                <a:cs typeface="Times New Roman" pitchFamily="18" charset="0"/>
              </a:rPr>
              <a:t>The desire of many to have herbal or natural medicines</a:t>
            </a:r>
          </a:p>
          <a:p>
            <a:pPr algn="ctr" eaLnBrk="0" hangingPunct="0"/>
            <a:r>
              <a:rPr lang="en-AU" sz="2800">
                <a:cs typeface="Times New Roman" pitchFamily="18" charset="0"/>
              </a:rPr>
              <a:t>The effectiveness of the treatments</a:t>
            </a:r>
          </a:p>
          <a:p>
            <a:pPr algn="ctr" eaLnBrk="0" hangingPunct="0"/>
            <a:r>
              <a:rPr lang="en-AU" sz="2800">
                <a:cs typeface="Times New Roman" pitchFamily="18" charset="0"/>
              </a:rPr>
              <a:t>The WHO’s recognition of the usefulness of alternative approaches</a:t>
            </a:r>
          </a:p>
          <a:p>
            <a:pPr algn="ctr" eaLnBrk="0" hangingPunct="0"/>
            <a:endParaRPr lang="en-US" sz="2800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One size fits all is a definition of differentiation?</a:t>
            </a:r>
            <a:r>
              <a:rPr lang="en-AU" dirty="0" smtClean="0"/>
              <a:t> </a:t>
            </a:r>
            <a:endParaRPr lang="en-US" dirty="0"/>
          </a:p>
        </p:txBody>
      </p:sp>
      <p:sp>
        <p:nvSpPr>
          <p:cNvPr id="7172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 smtClean="0"/>
              <a:t>$</a:t>
            </a:r>
            <a:r>
              <a:rPr lang="en-US" dirty="0"/>
              <a:t>150</a:t>
            </a:r>
          </a:p>
        </p:txBody>
      </p:sp>
      <p:sp>
        <p:nvSpPr>
          <p:cNvPr id="7173" name="Text Box 9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5130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51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0"/>
                </p:tgtEl>
              </p:cMediaNode>
            </p:audio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62467" name="Rectangle 4"/>
          <p:cNvSpPr>
            <a:spLocks noChangeArrowheads="1"/>
          </p:cNvSpPr>
          <p:nvPr/>
        </p:nvSpPr>
        <p:spPr bwMode="auto">
          <a:xfrm>
            <a:off x="609600" y="2514600"/>
            <a:ext cx="8001000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How can you manage anxiety?</a:t>
            </a:r>
          </a:p>
          <a:p>
            <a:pPr algn="ctr" eaLnBrk="0" hangingPunct="0"/>
            <a:endParaRPr lang="en-AU"/>
          </a:p>
          <a:p>
            <a:pPr algn="ctr" eaLnBrk="0" hangingPunct="0"/>
            <a:endParaRPr lang="en-US"/>
          </a:p>
        </p:txBody>
      </p:sp>
      <p:sp>
        <p:nvSpPr>
          <p:cNvPr id="62468" name="Rectangle 6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$500</a:t>
            </a:r>
          </a:p>
        </p:txBody>
      </p:sp>
      <p:sp>
        <p:nvSpPr>
          <p:cNvPr id="62469" name="Text Box 7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23560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235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60"/>
                </p:tgtEl>
              </p:cMediaNode>
            </p:audio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Random</a:t>
            </a:r>
            <a:r>
              <a:rPr lang="en-US"/>
              <a:t> 		$500</a:t>
            </a:r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 sz="3200"/>
          </a:p>
          <a:p>
            <a:pPr algn="ctr" eaLnBrk="0" hangingPunct="0"/>
            <a:r>
              <a:rPr lang="en-AU">
                <a:cs typeface="Times New Roman" pitchFamily="18" charset="0"/>
              </a:rPr>
              <a:t>Concentration / attention, mental rehearsal, visualisation, relaxation and goal setting.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 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/>
              <a:t>	$50</a:t>
            </a:r>
          </a:p>
        </p:txBody>
      </p:sp>
      <p:sp>
        <p:nvSpPr>
          <p:cNvPr id="64515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64516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is a diuretic?</a:t>
            </a:r>
            <a:r>
              <a:rPr lang="en-AU"/>
              <a:t> </a:t>
            </a:r>
            <a:endParaRPr lang="en-US"/>
          </a:p>
        </p:txBody>
      </p:sp>
      <p:sp>
        <p:nvSpPr>
          <p:cNvPr id="64517" name="Text Box 6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3482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348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823"/>
                </p:tgtEl>
              </p:cMediaNode>
            </p:audio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 sz="4000"/>
              <a:t>		$50</a:t>
            </a: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Drugs that increase the amount of fluid passing from the body. Used as a masking agent.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66563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is hyperthermia?</a:t>
            </a:r>
            <a:r>
              <a:rPr lang="en-AU"/>
              <a:t> </a:t>
            </a:r>
          </a:p>
          <a:p>
            <a:pPr algn="ctr" eaLnBrk="0" hangingPunct="0"/>
            <a:endParaRPr lang="en-US"/>
          </a:p>
        </p:txBody>
      </p:sp>
      <p:sp>
        <p:nvSpPr>
          <p:cNvPr id="66564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/>
              <a:t>		$100</a:t>
            </a:r>
          </a:p>
        </p:txBody>
      </p:sp>
      <p:sp>
        <p:nvSpPr>
          <p:cNvPr id="66565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3584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358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49"/>
                </p:tgtEl>
              </p:cMediaNode>
            </p:audio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 sz="4000"/>
              <a:t>		$100</a:t>
            </a:r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Excessively high body temperature 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68611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does TOTAPS stand for?</a:t>
            </a:r>
          </a:p>
          <a:p>
            <a:pPr algn="ctr" eaLnBrk="0" hangingPunct="0"/>
            <a:endParaRPr lang="en-US"/>
          </a:p>
        </p:txBody>
      </p:sp>
      <p:sp>
        <p:nvSpPr>
          <p:cNvPr id="68612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/>
              <a:t>		$150</a:t>
            </a:r>
          </a:p>
        </p:txBody>
      </p:sp>
      <p:sp>
        <p:nvSpPr>
          <p:cNvPr id="68613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36873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368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73"/>
                </p:tgtEl>
              </p:cMediaNode>
            </p:audio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 sz="4000"/>
              <a:t>		$150</a:t>
            </a:r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Talk, Observe, Touch, Active Movement, Passive Movement &amp; Skills Test.</a:t>
            </a:r>
            <a:r>
              <a:rPr lang="en-AU"/>
              <a:t> 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4"/>
          <p:cNvSpPr>
            <a:spLocks noChangeArrowheads="1"/>
          </p:cNvSpPr>
          <p:nvPr/>
        </p:nvSpPr>
        <p:spPr bwMode="auto">
          <a:xfrm>
            <a:off x="8001000" y="60960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70659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Lowering the ring in basketball is an example of what?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70660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/>
              <a:t>		$200</a:t>
            </a:r>
          </a:p>
        </p:txBody>
      </p:sp>
      <p:sp>
        <p:nvSpPr>
          <p:cNvPr id="70661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3789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378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97"/>
                </p:tgtEl>
              </p:cMediaNode>
            </p:audio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 sz="4000"/>
              <a:t>		$200</a:t>
            </a: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Modifies rules for children</a:t>
            </a:r>
            <a:r>
              <a:rPr lang="en-AU"/>
              <a:t> 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 dirty="0"/>
              <a:t>Answer: </a:t>
            </a:r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 smtClean="0"/>
              <a:t>$</a:t>
            </a:r>
            <a:r>
              <a:rPr lang="en-US" dirty="0"/>
              <a:t>150</a:t>
            </a:r>
          </a:p>
        </p:txBody>
      </p:sp>
      <p:sp>
        <p:nvSpPr>
          <p:cNvPr id="8195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No</a:t>
            </a:r>
            <a:r>
              <a:rPr lang="en-AU" dirty="0" smtClean="0"/>
              <a:t> 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8196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4"/>
          <p:cNvSpPr>
            <a:spLocks noChangeArrowheads="1"/>
          </p:cNvSpPr>
          <p:nvPr/>
        </p:nvSpPr>
        <p:spPr bwMode="auto">
          <a:xfrm>
            <a:off x="8001000" y="60960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72707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are the two drugs used for strength?</a:t>
            </a:r>
          </a:p>
          <a:p>
            <a:pPr algn="ctr" eaLnBrk="0" hangingPunct="0"/>
            <a:endParaRPr lang="en-US"/>
          </a:p>
        </p:txBody>
      </p:sp>
      <p:sp>
        <p:nvSpPr>
          <p:cNvPr id="72708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/>
              <a:t>		$250</a:t>
            </a:r>
          </a:p>
        </p:txBody>
      </p:sp>
      <p:sp>
        <p:nvSpPr>
          <p:cNvPr id="72709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38921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389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921"/>
                </p:tgtEl>
              </p:cMediaNode>
            </p:audi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 sz="4000"/>
              <a:t>		$250</a:t>
            </a: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 sz="3200"/>
          </a:p>
          <a:p>
            <a:pPr algn="ctr" eaLnBrk="0" hangingPunct="0"/>
            <a:r>
              <a:rPr lang="en-AU">
                <a:cs typeface="Times New Roman" pitchFamily="18" charset="0"/>
              </a:rPr>
              <a:t>Human Growth Hormone &amp; Anabolic Steroids</a:t>
            </a:r>
            <a:r>
              <a:rPr lang="en-AU"/>
              <a:t> 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74755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How much fluid should be drunk during competition?</a:t>
            </a:r>
          </a:p>
          <a:p>
            <a:pPr algn="ctr" eaLnBrk="0" hangingPunct="0"/>
            <a:endParaRPr lang="en-US"/>
          </a:p>
        </p:txBody>
      </p:sp>
      <p:sp>
        <p:nvSpPr>
          <p:cNvPr id="74756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/>
              <a:t>		$300</a:t>
            </a:r>
          </a:p>
        </p:txBody>
      </p:sp>
      <p:sp>
        <p:nvSpPr>
          <p:cNvPr id="74757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39945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399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945"/>
                </p:tgtEl>
              </p:cMediaNode>
            </p:audio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 sz="4000"/>
              <a:t>		$300</a:t>
            </a:r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200ml every 15 minutes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76803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are some problems faced by female athletes?</a:t>
            </a:r>
          </a:p>
          <a:p>
            <a:pPr algn="ctr" eaLnBrk="0" hangingPunct="0"/>
            <a:endParaRPr lang="en-US"/>
          </a:p>
        </p:txBody>
      </p:sp>
      <p:sp>
        <p:nvSpPr>
          <p:cNvPr id="76804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/>
              <a:t>		$350</a:t>
            </a:r>
          </a:p>
        </p:txBody>
      </p:sp>
      <p:sp>
        <p:nvSpPr>
          <p:cNvPr id="76805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4096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409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69"/>
                </p:tgtEl>
              </p:cMediaNode>
            </p:audio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 sz="4000"/>
              <a:t>		$350</a:t>
            </a: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Eating disorders, iron deficiency, bone density, pregnancy &amp; menstruation. 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4"/>
          <p:cNvSpPr>
            <a:spLocks noChangeArrowheads="1"/>
          </p:cNvSpPr>
          <p:nvPr/>
        </p:nvSpPr>
        <p:spPr bwMode="auto">
          <a:xfrm>
            <a:off x="79248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78851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are the indicators that an athlete is ready to return to play?</a:t>
            </a:r>
          </a:p>
          <a:p>
            <a:pPr algn="ctr" eaLnBrk="0" hangingPunct="0"/>
            <a:endParaRPr lang="en-US"/>
          </a:p>
        </p:txBody>
      </p:sp>
      <p:sp>
        <p:nvSpPr>
          <p:cNvPr id="78852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/>
              <a:t>		$400</a:t>
            </a:r>
          </a:p>
        </p:txBody>
      </p:sp>
      <p:sp>
        <p:nvSpPr>
          <p:cNvPr id="78853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41993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419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93"/>
                </p:tgtEl>
              </p:cMediaNode>
            </p:audio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 sz="4000"/>
              <a:t>		$400</a:t>
            </a: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 sz="3200"/>
          </a:p>
          <a:p>
            <a:pPr algn="ctr" eaLnBrk="0" hangingPunct="0"/>
            <a:r>
              <a:rPr lang="en-AU">
                <a:cs typeface="Times New Roman" pitchFamily="18" charset="0"/>
              </a:rPr>
              <a:t>Elasticity, mobility, strength, pain free and balance.</a:t>
            </a:r>
            <a:r>
              <a:rPr lang="en-AU"/>
              <a:t> 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80899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are the ways to classify sports injuries and give an example of each?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80900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/>
              <a:t>		$450</a:t>
            </a:r>
          </a:p>
        </p:txBody>
      </p:sp>
      <p:sp>
        <p:nvSpPr>
          <p:cNvPr id="80901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430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430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17"/>
                </p:tgtEl>
              </p:cMediaNode>
            </p:audio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 sz="4000"/>
              <a:t>		$450</a:t>
            </a:r>
          </a:p>
        </p:txBody>
      </p:sp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Direct (shoulder dislocation from a tackle), Indirect (sprinter tearing a hamstring muscle), overuse (shin splints from jogging), soft tissue (sprain or strain), hard tissue (fracture).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8001000" y="60960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609600" y="2514600"/>
            <a:ext cx="8001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Question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A blend of differing abilities in the one room is called?</a:t>
            </a:r>
            <a:r>
              <a:rPr lang="en-AU" dirty="0" smtClean="0"/>
              <a:t> </a:t>
            </a:r>
            <a:endParaRPr lang="en-US" dirty="0"/>
          </a:p>
        </p:txBody>
      </p:sp>
      <p:sp>
        <p:nvSpPr>
          <p:cNvPr id="9220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/>
              <a:t>	$200</a:t>
            </a:r>
          </a:p>
        </p:txBody>
      </p:sp>
      <p:sp>
        <p:nvSpPr>
          <p:cNvPr id="9221" name="Text Box 9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6154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61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4"/>
                </p:tgtEl>
              </p:cMediaNode>
            </p:audio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82947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Explain briefly the process of taping an ankle.</a:t>
            </a:r>
            <a:r>
              <a:rPr lang="en-AU"/>
              <a:t> </a:t>
            </a:r>
            <a:endParaRPr lang="en-US"/>
          </a:p>
        </p:txBody>
      </p:sp>
      <p:sp>
        <p:nvSpPr>
          <p:cNvPr id="82948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/>
              <a:t>		$500</a:t>
            </a:r>
          </a:p>
        </p:txBody>
      </p:sp>
      <p:sp>
        <p:nvSpPr>
          <p:cNvPr id="82949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44041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440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41"/>
                </p:tgtEl>
              </p:cMediaNode>
            </p:audio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Sports Medicine </a:t>
            </a:r>
            <a:r>
              <a:rPr lang="en-US" sz="4000"/>
              <a:t>		$500</a:t>
            </a: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Position the foot, apply two anchors, two stirrups, 2 – 3 figure sixes, heel lock, two anchors then close down.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/>
              <a:t>		$50</a:t>
            </a:r>
          </a:p>
        </p:txBody>
      </p:sp>
      <p:sp>
        <p:nvSpPr>
          <p:cNvPr id="84995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84996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are the three phases of competition?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84997" name="Text Box 6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2458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245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583"/>
                </p:tgtEl>
              </p:cMediaNode>
            </p:audio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 sz="4000"/>
              <a:t> 		$50</a:t>
            </a:r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Preparation, competition and off season (transition).</a:t>
            </a:r>
            <a:r>
              <a:rPr lang="en-AU"/>
              <a:t> 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87043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are the elements of a training session? 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87044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/>
              <a:t> 		$100</a:t>
            </a:r>
          </a:p>
        </p:txBody>
      </p:sp>
      <p:sp>
        <p:nvSpPr>
          <p:cNvPr id="87045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2560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256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09"/>
                </p:tgtEl>
              </p:cMediaNode>
            </p:audio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 sz="4000"/>
              <a:t> 		$100</a:t>
            </a:r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Overview, warm-up, skill instruction, skills practice, conditioning, cool-down &amp; evaluation.</a:t>
            </a:r>
            <a:r>
              <a:rPr lang="en-AU"/>
              <a:t> 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89091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Give 2 examples of resistance training exercises that work legs</a:t>
            </a:r>
            <a:r>
              <a:rPr lang="en-AU"/>
              <a:t> </a:t>
            </a:r>
          </a:p>
          <a:p>
            <a:pPr algn="ctr" eaLnBrk="0" hangingPunct="0"/>
            <a:endParaRPr lang="en-US"/>
          </a:p>
        </p:txBody>
      </p:sp>
      <p:sp>
        <p:nvSpPr>
          <p:cNvPr id="89092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/>
              <a:t> 		$150</a:t>
            </a:r>
          </a:p>
        </p:txBody>
      </p:sp>
      <p:sp>
        <p:nvSpPr>
          <p:cNvPr id="89093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26633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266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33"/>
                </p:tgtEl>
              </p:cMediaNode>
            </p:audio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 sz="4000"/>
              <a:t> 		$150</a:t>
            </a:r>
          </a:p>
        </p:txBody>
      </p:sp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Squats. Leg Press. Lunges</a:t>
            </a:r>
            <a:r>
              <a:rPr lang="en-AU"/>
              <a:t> 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4"/>
          <p:cNvSpPr>
            <a:spLocks noChangeArrowheads="1"/>
          </p:cNvSpPr>
          <p:nvPr/>
        </p:nvSpPr>
        <p:spPr bwMode="auto">
          <a:xfrm>
            <a:off x="8001000" y="60960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91139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Name 5 factors that can affect your flexibility.</a:t>
            </a:r>
            <a:r>
              <a:rPr lang="en-AU"/>
              <a:t> </a:t>
            </a:r>
            <a:endParaRPr lang="en-US"/>
          </a:p>
        </p:txBody>
      </p:sp>
      <p:sp>
        <p:nvSpPr>
          <p:cNvPr id="91140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/>
              <a:t> 		$200</a:t>
            </a:r>
          </a:p>
        </p:txBody>
      </p:sp>
      <p:sp>
        <p:nvSpPr>
          <p:cNvPr id="91141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2765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276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7"/>
                </p:tgtEl>
              </p:cMediaNode>
            </p:audio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 sz="4000"/>
              <a:t> 		$200</a:t>
            </a:r>
          </a:p>
        </p:txBody>
      </p:sp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 sz="3200"/>
          </a:p>
          <a:p>
            <a:pPr algn="ctr" eaLnBrk="0" hangingPunct="0"/>
            <a:r>
              <a:rPr lang="en-AU">
                <a:cs typeface="Times New Roman" pitchFamily="18" charset="0"/>
              </a:rPr>
              <a:t>Age, gender, temperature, exercise and specificity</a:t>
            </a:r>
            <a:r>
              <a:rPr lang="en-AU"/>
              <a:t> 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 dirty="0"/>
              <a:t>Answer: </a:t>
            </a:r>
            <a:r>
              <a:rPr lang="en-US" b="1" dirty="0" smtClean="0">
                <a:solidFill>
                  <a:schemeClr val="tx1"/>
                </a:solidFill>
                <a:latin typeface="Script MT Bold" pitchFamily="66" charset="0"/>
              </a:rPr>
              <a:t>Differentiation </a:t>
            </a:r>
            <a:r>
              <a:rPr lang="en-US" dirty="0"/>
              <a:t>	$200</a:t>
            </a:r>
          </a:p>
        </p:txBody>
      </p:sp>
      <p:sp>
        <p:nvSpPr>
          <p:cNvPr id="10243" name="Rectangle 1027"/>
          <p:cNvSpPr>
            <a:spLocks noChangeArrowheads="1"/>
          </p:cNvSpPr>
          <p:nvPr/>
        </p:nvSpPr>
        <p:spPr bwMode="auto">
          <a:xfrm>
            <a:off x="609600" y="2514600"/>
            <a:ext cx="8001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/>
              <a:t>Answer</a:t>
            </a:r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AU" dirty="0" smtClean="0">
                <a:cs typeface="Times New Roman" pitchFamily="18" charset="0"/>
              </a:rPr>
              <a:t>A mixed ability classroom</a:t>
            </a:r>
            <a:r>
              <a:rPr lang="en-AU" dirty="0" smtClean="0"/>
              <a:t> </a:t>
            </a:r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</p:txBody>
      </p:sp>
      <p:sp>
        <p:nvSpPr>
          <p:cNvPr id="10244" name="Text Box 1028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4"/>
          <p:cNvSpPr>
            <a:spLocks noChangeArrowheads="1"/>
          </p:cNvSpPr>
          <p:nvPr/>
        </p:nvSpPr>
        <p:spPr bwMode="auto">
          <a:xfrm>
            <a:off x="8001000" y="60960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93187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is plyometrics and give an example? </a:t>
            </a:r>
            <a:endParaRPr lang="en-US">
              <a:cs typeface="Times New Roman" pitchFamily="18" charset="0"/>
            </a:endParaRPr>
          </a:p>
        </p:txBody>
      </p:sp>
      <p:sp>
        <p:nvSpPr>
          <p:cNvPr id="93188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/>
              <a:t> 		$250</a:t>
            </a:r>
          </a:p>
        </p:txBody>
      </p:sp>
      <p:sp>
        <p:nvSpPr>
          <p:cNvPr id="93189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28681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286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81"/>
                </p:tgtEl>
              </p:cMediaNode>
            </p:audio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 sz="4000"/>
              <a:t> 		$250</a:t>
            </a: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 sz="3200"/>
          </a:p>
          <a:p>
            <a:pPr algn="ctr" eaLnBrk="0" hangingPunct="0"/>
            <a:r>
              <a:rPr lang="en-AU">
                <a:cs typeface="Times New Roman" pitchFamily="18" charset="0"/>
              </a:rPr>
              <a:t>A range of exercises in which a muscle is lengthened using an eccentric contraction and this is rapidly followed by a concentric contraction. Eg bounding, hops, multiple jumps.</a:t>
            </a:r>
            <a:r>
              <a:rPr lang="en-AU"/>
              <a:t> 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95235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What is maximal oxygen uptake and name one test that can be designed for this purpose?</a:t>
            </a:r>
          </a:p>
          <a:p>
            <a:pPr algn="ctr" eaLnBrk="0" hangingPunct="0"/>
            <a:endParaRPr lang="en-US"/>
          </a:p>
        </p:txBody>
      </p:sp>
      <p:sp>
        <p:nvSpPr>
          <p:cNvPr id="95236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/>
              <a:t> 		$300</a:t>
            </a:r>
          </a:p>
        </p:txBody>
      </p:sp>
      <p:sp>
        <p:nvSpPr>
          <p:cNvPr id="95237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29705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297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05"/>
                </p:tgtEl>
              </p:cMediaNode>
            </p:audio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 sz="4000"/>
              <a:t> 		$300</a:t>
            </a: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Refers to the maximum amount of oxygen that can be taken up by the muscles and is achieved prior to physical exhaustion. Beep test or 12 minute run.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97283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Why is video analysis used for performance?</a:t>
            </a:r>
            <a:r>
              <a:rPr lang="en-AU"/>
              <a:t> </a:t>
            </a:r>
            <a:endParaRPr lang="en-US"/>
          </a:p>
        </p:txBody>
      </p:sp>
      <p:sp>
        <p:nvSpPr>
          <p:cNvPr id="97284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/>
              <a:t> 		$350</a:t>
            </a:r>
          </a:p>
        </p:txBody>
      </p:sp>
      <p:sp>
        <p:nvSpPr>
          <p:cNvPr id="97285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307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307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29"/>
                </p:tgtEl>
              </p:cMediaNode>
            </p:audio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 sz="4000"/>
              <a:t> 		$350</a:t>
            </a:r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Help improve technique, visualisation, biomechanical efficiency and analysing strategies.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4"/>
          <p:cNvSpPr>
            <a:spLocks noChangeArrowheads="1"/>
          </p:cNvSpPr>
          <p:nvPr/>
        </p:nvSpPr>
        <p:spPr bwMode="auto">
          <a:xfrm>
            <a:off x="79248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99331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Why does altitude affect physical performance?</a:t>
            </a:r>
          </a:p>
          <a:p>
            <a:pPr algn="ctr" eaLnBrk="0" hangingPunct="0"/>
            <a:endParaRPr lang="en-AU"/>
          </a:p>
          <a:p>
            <a:pPr algn="ctr" eaLnBrk="0" hangingPunct="0"/>
            <a:endParaRPr lang="en-US"/>
          </a:p>
        </p:txBody>
      </p:sp>
      <p:sp>
        <p:nvSpPr>
          <p:cNvPr id="99332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/>
              <a:t> 		$400</a:t>
            </a:r>
          </a:p>
        </p:txBody>
      </p:sp>
      <p:sp>
        <p:nvSpPr>
          <p:cNvPr id="99333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31753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317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753"/>
                </p:tgtEl>
              </p:cMediaNode>
            </p:audio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 sz="4000"/>
              <a:t> 		$400</a:t>
            </a:r>
          </a:p>
        </p:txBody>
      </p:sp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 sz="3200"/>
          </a:p>
          <a:p>
            <a:pPr algn="ctr" eaLnBrk="0" hangingPunct="0"/>
            <a:r>
              <a:rPr lang="en-AU">
                <a:cs typeface="Times New Roman" pitchFamily="18" charset="0"/>
              </a:rPr>
              <a:t>As altitude increases, barometric pressure decreases with means there is less oxygen available.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4"/>
          <p:cNvSpPr>
            <a:spLocks noChangeArrowheads="1"/>
          </p:cNvSpPr>
          <p:nvPr/>
        </p:nvSpPr>
        <p:spPr bwMode="auto">
          <a:xfrm>
            <a:off x="8001000" y="6019800"/>
            <a:ext cx="80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hlinkClick r:id="rId3" action="ppaction://hlinksldjump"/>
              </a:rPr>
              <a:t>Back</a:t>
            </a:r>
            <a:endParaRPr lang="en-US"/>
          </a:p>
        </p:txBody>
      </p:sp>
      <p:sp>
        <p:nvSpPr>
          <p:cNvPr id="101379" name="Rectangle 5"/>
          <p:cNvSpPr>
            <a:spLocks noChangeArrowheads="1"/>
          </p:cNvSpPr>
          <p:nvPr/>
        </p:nvSpPr>
        <p:spPr bwMode="auto">
          <a:xfrm>
            <a:off x="609600" y="2514600"/>
            <a:ext cx="8001000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Question</a:t>
            </a:r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 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Name 4 types of contraindicated exercises.</a:t>
            </a:r>
          </a:p>
          <a:p>
            <a:pPr algn="ctr" eaLnBrk="0" hangingPunct="0"/>
            <a:endParaRPr lang="en-US"/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  <a:noFill/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/>
              <a:t> 		$450</a:t>
            </a:r>
          </a:p>
        </p:txBody>
      </p:sp>
      <p:sp>
        <p:nvSpPr>
          <p:cNvPr id="101381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hlinkClick r:id="rId4" action="ppaction://hlinksldjump"/>
              </a:rPr>
              <a:t>Answer</a:t>
            </a:r>
            <a:endParaRPr lang="en-AU"/>
          </a:p>
        </p:txBody>
      </p:sp>
      <p:pic>
        <p:nvPicPr>
          <p:cNvPr id="3277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_Think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36" fill="hold"/>
                                        <p:tgtEl>
                                          <p:spTgt spid="327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77"/>
                </p:tgtEl>
              </p:cMediaNode>
            </p:audio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1440" tIns="45720" rIns="91440" bIns="45720"/>
          <a:lstStyle/>
          <a:p>
            <a:r>
              <a:rPr lang="en-US">
                <a:latin typeface="Script MT Bold" pitchFamily="66" charset="0"/>
              </a:rPr>
              <a:t>Improving Performance</a:t>
            </a:r>
            <a:r>
              <a:rPr lang="en-US" sz="4000"/>
              <a:t> 		$450</a:t>
            </a:r>
          </a:p>
        </p:txBody>
      </p:sp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200"/>
              <a:t>Answer</a:t>
            </a:r>
          </a:p>
          <a:p>
            <a:pPr algn="ctr" eaLnBrk="0" hangingPunct="0"/>
            <a:endParaRPr lang="en-US"/>
          </a:p>
          <a:p>
            <a:pPr algn="ctr" eaLnBrk="0" hangingPunct="0"/>
            <a:r>
              <a:rPr lang="en-AU">
                <a:cs typeface="Times New Roman" pitchFamily="18" charset="0"/>
              </a:rPr>
              <a:t>Hyperflexion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Hyperextension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Excessive twisting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Joint impingement</a:t>
            </a:r>
          </a:p>
          <a:p>
            <a:pPr algn="ctr" eaLnBrk="0" hangingPunct="0"/>
            <a:r>
              <a:rPr lang="en-AU">
                <a:cs typeface="Times New Roman" pitchFamily="18" charset="0"/>
              </a:rPr>
              <a:t> </a:t>
            </a: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7391400" y="609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hlinkClick r:id="rId2" action="ppaction://hlinksldjump"/>
              </a:rPr>
              <a:t>Back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aring">
  <a:themeElements>
    <a:clrScheme name="">
      <a:dk1>
        <a:srgbClr val="000000"/>
      </a:dk1>
      <a:lt1>
        <a:srgbClr val="FFFF00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00"/>
      </a:accent4>
      <a:accent5>
        <a:srgbClr val="AAFFFF"/>
      </a:accent5>
      <a:accent6>
        <a:srgbClr val="2D5CE7"/>
      </a:accent6>
      <a:hlink>
        <a:srgbClr val="C8F50B"/>
      </a:hlink>
      <a:folHlink>
        <a:srgbClr val="FFFF00"/>
      </a:folHlink>
    </a:clrScheme>
    <a:fontScheme name="Soar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Designs\Soaring.pot</Template>
  <TotalTime>925</TotalTime>
  <Words>1618</Words>
  <Application>Microsoft Office PowerPoint</Application>
  <PresentationFormat>On-screen Show (4:3)</PresentationFormat>
  <Paragraphs>696</Paragraphs>
  <Slides>101</Slides>
  <Notes>1</Notes>
  <HiddenSlides>0</HiddenSlides>
  <MMClips>51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Times New Roman</vt:lpstr>
      <vt:lpstr>Arial</vt:lpstr>
      <vt:lpstr>Wingdings</vt:lpstr>
      <vt:lpstr>Script MT Bold</vt:lpstr>
      <vt:lpstr>Soaring</vt:lpstr>
      <vt:lpstr>Slide 1</vt:lpstr>
      <vt:lpstr>Differntiation $50</vt:lpstr>
      <vt:lpstr>Answer: Differntiation $50</vt:lpstr>
      <vt:lpstr>  Differentiation $100</vt:lpstr>
      <vt:lpstr>Answer: Differentiation  $100</vt:lpstr>
      <vt:lpstr>Differentiation $150</vt:lpstr>
      <vt:lpstr>Answer: Differentiation $150</vt:lpstr>
      <vt:lpstr>Differentiation  $200</vt:lpstr>
      <vt:lpstr>Answer: Differentiation  $200</vt:lpstr>
      <vt:lpstr>Differentiation  $250</vt:lpstr>
      <vt:lpstr>Answer: Differentiation $250</vt:lpstr>
      <vt:lpstr>Differentiation  $300</vt:lpstr>
      <vt:lpstr>Answer: Differentiation $300</vt:lpstr>
      <vt:lpstr>Differentiation $350</vt:lpstr>
      <vt:lpstr>Answer: Differentiation  $350</vt:lpstr>
      <vt:lpstr>Differentiation  $400</vt:lpstr>
      <vt:lpstr>Answer: Differentiation $400</vt:lpstr>
      <vt:lpstr>Differentiation  $450</vt:lpstr>
      <vt:lpstr>Answer: Differentiation $450</vt:lpstr>
      <vt:lpstr>Differentiation  $500</vt:lpstr>
      <vt:lpstr>Answer: Differentiation $500</vt:lpstr>
      <vt:lpstr>ICT $50</vt:lpstr>
      <vt:lpstr>ICT $50</vt:lpstr>
      <vt:lpstr>ICT $100</vt:lpstr>
      <vt:lpstr>ICT $100</vt:lpstr>
      <vt:lpstr>ICT $150</vt:lpstr>
      <vt:lpstr>ICT $150</vt:lpstr>
      <vt:lpstr>ICT $200</vt:lpstr>
      <vt:lpstr>ICT $200</vt:lpstr>
      <vt:lpstr>ICT $250</vt:lpstr>
      <vt:lpstr>ICT $250</vt:lpstr>
      <vt:lpstr>ICT $300</vt:lpstr>
      <vt:lpstr>ICT $300</vt:lpstr>
      <vt:lpstr>ICT $350</vt:lpstr>
      <vt:lpstr>ICT $350</vt:lpstr>
      <vt:lpstr>ICT $400</vt:lpstr>
      <vt:lpstr>ICT $400</vt:lpstr>
      <vt:lpstr>ICT $450</vt:lpstr>
      <vt:lpstr>ICT $450</vt:lpstr>
      <vt:lpstr>ICT $500</vt:lpstr>
      <vt:lpstr>ICT $500</vt:lpstr>
      <vt:lpstr>Random  $50</vt:lpstr>
      <vt:lpstr>Random   $50</vt:lpstr>
      <vt:lpstr>Random   $100</vt:lpstr>
      <vt:lpstr>Random   $100</vt:lpstr>
      <vt:lpstr>Random   $150</vt:lpstr>
      <vt:lpstr>Random   $150</vt:lpstr>
      <vt:lpstr>Random   $200</vt:lpstr>
      <vt:lpstr>Random   $200</vt:lpstr>
      <vt:lpstr>Random   $250</vt:lpstr>
      <vt:lpstr>Random   $250</vt:lpstr>
      <vt:lpstr>Random   $300</vt:lpstr>
      <vt:lpstr>Random   $300</vt:lpstr>
      <vt:lpstr>Random   $350</vt:lpstr>
      <vt:lpstr>Random   $350</vt:lpstr>
      <vt:lpstr>Random   $400</vt:lpstr>
      <vt:lpstr>Random   $400</vt:lpstr>
      <vt:lpstr>Random   $450</vt:lpstr>
      <vt:lpstr>Random   $450</vt:lpstr>
      <vt:lpstr>Random   $500</vt:lpstr>
      <vt:lpstr>Random   $500</vt:lpstr>
      <vt:lpstr>Sports Medicine  $50</vt:lpstr>
      <vt:lpstr>Sports Medicine   $50</vt:lpstr>
      <vt:lpstr>Sports Medicine   $100</vt:lpstr>
      <vt:lpstr>Sports Medicine   $100</vt:lpstr>
      <vt:lpstr>Sports Medicine   $150</vt:lpstr>
      <vt:lpstr>Sports Medicine   $150</vt:lpstr>
      <vt:lpstr>Sports Medicine   $200</vt:lpstr>
      <vt:lpstr>Sports Medicine   $200</vt:lpstr>
      <vt:lpstr>Sports Medicine   $250</vt:lpstr>
      <vt:lpstr>Sports Medicine   $250</vt:lpstr>
      <vt:lpstr>Sports Medicine   $300</vt:lpstr>
      <vt:lpstr>Sports Medicine   $300</vt:lpstr>
      <vt:lpstr>Sports Medicine   $350</vt:lpstr>
      <vt:lpstr>Sports Medicine   $350</vt:lpstr>
      <vt:lpstr>Sports Medicine   $400</vt:lpstr>
      <vt:lpstr>Sports Medicine   $400</vt:lpstr>
      <vt:lpstr>Sports Medicine   $450</vt:lpstr>
      <vt:lpstr>Sports Medicine   $450</vt:lpstr>
      <vt:lpstr>Sports Medicine   $500</vt:lpstr>
      <vt:lpstr>Sports Medicine   $500</vt:lpstr>
      <vt:lpstr>Improving Performance  $50</vt:lpstr>
      <vt:lpstr>Improving Performance   $50</vt:lpstr>
      <vt:lpstr>Improving Performance   $100</vt:lpstr>
      <vt:lpstr>Improving Performance   $100</vt:lpstr>
      <vt:lpstr>Improving Performance   $150</vt:lpstr>
      <vt:lpstr>Improving Performance   $150</vt:lpstr>
      <vt:lpstr>Improving Performance   $200</vt:lpstr>
      <vt:lpstr>Improving Performance   $200</vt:lpstr>
      <vt:lpstr>Improving Performance   $250</vt:lpstr>
      <vt:lpstr>Improving Performance   $250</vt:lpstr>
      <vt:lpstr>Improving Performance   $300</vt:lpstr>
      <vt:lpstr>Improving Performance   $300</vt:lpstr>
      <vt:lpstr>Improving Performance   $350</vt:lpstr>
      <vt:lpstr>Improving Performance   $350</vt:lpstr>
      <vt:lpstr>Improving Performance   $400</vt:lpstr>
      <vt:lpstr>Improving Performance   $400</vt:lpstr>
      <vt:lpstr>Improving Performance   $450</vt:lpstr>
      <vt:lpstr>Improving Performance   $450</vt:lpstr>
      <vt:lpstr>Improving Performance   $500</vt:lpstr>
      <vt:lpstr>Improving Performance   $500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IPT y11 Information Systems</dc:title>
  <dc:creator>Dean</dc:creator>
  <cp:lastModifiedBy>Adrian</cp:lastModifiedBy>
  <cp:revision>111</cp:revision>
  <dcterms:created xsi:type="dcterms:W3CDTF">2000-06-15T11:01:13Z</dcterms:created>
  <dcterms:modified xsi:type="dcterms:W3CDTF">2013-04-28T05:29:19Z</dcterms:modified>
</cp:coreProperties>
</file>